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1"/>
  </p:notesMasterIdLst>
  <p:sldIdLst>
    <p:sldId id="635" r:id="rId2"/>
    <p:sldId id="637" r:id="rId3"/>
    <p:sldId id="498" r:id="rId4"/>
    <p:sldId id="489" r:id="rId5"/>
    <p:sldId id="399" r:id="rId6"/>
    <p:sldId id="396" r:id="rId7"/>
    <p:sldId id="421" r:id="rId8"/>
    <p:sldId id="491" r:id="rId9"/>
    <p:sldId id="616" r:id="rId10"/>
    <p:sldId id="492" r:id="rId11"/>
    <p:sldId id="499" r:id="rId12"/>
    <p:sldId id="496" r:id="rId13"/>
    <p:sldId id="304" r:id="rId14"/>
    <p:sldId id="494" r:id="rId15"/>
    <p:sldId id="493" r:id="rId16"/>
    <p:sldId id="440" r:id="rId17"/>
    <p:sldId id="467" r:id="rId18"/>
    <p:sldId id="466" r:id="rId19"/>
    <p:sldId id="468" r:id="rId20"/>
    <p:sldId id="667" r:id="rId21"/>
    <p:sldId id="668" r:id="rId22"/>
    <p:sldId id="666" r:id="rId23"/>
    <p:sldId id="665" r:id="rId24"/>
    <p:sldId id="669" r:id="rId25"/>
    <p:sldId id="638" r:id="rId26"/>
    <p:sldId id="640" r:id="rId27"/>
    <p:sldId id="641" r:id="rId28"/>
    <p:sldId id="753" r:id="rId29"/>
    <p:sldId id="642" r:id="rId30"/>
    <p:sldId id="644" r:id="rId31"/>
    <p:sldId id="646" r:id="rId32"/>
    <p:sldId id="754" r:id="rId33"/>
    <p:sldId id="658" r:id="rId34"/>
    <p:sldId id="655" r:id="rId35"/>
    <p:sldId id="653" r:id="rId36"/>
    <p:sldId id="656" r:id="rId37"/>
    <p:sldId id="654" r:id="rId38"/>
    <p:sldId id="755" r:id="rId39"/>
    <p:sldId id="659" r:id="rId40"/>
    <p:sldId id="758" r:id="rId41"/>
    <p:sldId id="662" r:id="rId42"/>
    <p:sldId id="759" r:id="rId43"/>
    <p:sldId id="664" r:id="rId44"/>
    <p:sldId id="756" r:id="rId45"/>
    <p:sldId id="617" r:id="rId46"/>
    <p:sldId id="761" r:id="rId47"/>
    <p:sldId id="762" r:id="rId48"/>
    <p:sldId id="763" r:id="rId49"/>
    <p:sldId id="764" r:id="rId50"/>
    <p:sldId id="765" r:id="rId51"/>
    <p:sldId id="766" r:id="rId52"/>
    <p:sldId id="767" r:id="rId53"/>
    <p:sldId id="768" r:id="rId54"/>
    <p:sldId id="769" r:id="rId55"/>
    <p:sldId id="770" r:id="rId56"/>
    <p:sldId id="771" r:id="rId57"/>
    <p:sldId id="772" r:id="rId58"/>
    <p:sldId id="773" r:id="rId59"/>
    <p:sldId id="774" r:id="rId60"/>
    <p:sldId id="775" r:id="rId61"/>
    <p:sldId id="776" r:id="rId62"/>
    <p:sldId id="777" r:id="rId63"/>
    <p:sldId id="778" r:id="rId64"/>
    <p:sldId id="779" r:id="rId65"/>
    <p:sldId id="780" r:id="rId66"/>
    <p:sldId id="781" r:id="rId67"/>
    <p:sldId id="782" r:id="rId68"/>
    <p:sldId id="783" r:id="rId69"/>
    <p:sldId id="784" r:id="rId70"/>
    <p:sldId id="785" r:id="rId71"/>
    <p:sldId id="786" r:id="rId72"/>
    <p:sldId id="787" r:id="rId73"/>
    <p:sldId id="679" r:id="rId74"/>
    <p:sldId id="680" r:id="rId75"/>
    <p:sldId id="681" r:id="rId76"/>
    <p:sldId id="682" r:id="rId77"/>
    <p:sldId id="683" r:id="rId78"/>
    <p:sldId id="684" r:id="rId79"/>
    <p:sldId id="685" r:id="rId80"/>
    <p:sldId id="686" r:id="rId81"/>
    <p:sldId id="687" r:id="rId82"/>
    <p:sldId id="688" r:id="rId83"/>
    <p:sldId id="689" r:id="rId84"/>
    <p:sldId id="690" r:id="rId85"/>
    <p:sldId id="693" r:id="rId86"/>
    <p:sldId id="691" r:id="rId87"/>
    <p:sldId id="692" r:id="rId88"/>
    <p:sldId id="694" r:id="rId89"/>
    <p:sldId id="695" r:id="rId90"/>
    <p:sldId id="696" r:id="rId91"/>
    <p:sldId id="697" r:id="rId92"/>
    <p:sldId id="698" r:id="rId93"/>
    <p:sldId id="701" r:id="rId94"/>
    <p:sldId id="699" r:id="rId95"/>
    <p:sldId id="700" r:id="rId96"/>
    <p:sldId id="670" r:id="rId97"/>
    <p:sldId id="671" r:id="rId98"/>
    <p:sldId id="672" r:id="rId99"/>
    <p:sldId id="673" r:id="rId100"/>
    <p:sldId id="760" r:id="rId101"/>
    <p:sldId id="675" r:id="rId102"/>
    <p:sldId id="676" r:id="rId103"/>
    <p:sldId id="677" r:id="rId104"/>
    <p:sldId id="618" r:id="rId105"/>
    <p:sldId id="620" r:id="rId106"/>
    <p:sldId id="624" r:id="rId107"/>
    <p:sldId id="634" r:id="rId108"/>
    <p:sldId id="625" r:id="rId109"/>
    <p:sldId id="627" r:id="rId110"/>
    <p:sldId id="629" r:id="rId111"/>
    <p:sldId id="630" r:id="rId112"/>
    <p:sldId id="702" r:id="rId113"/>
    <p:sldId id="703" r:id="rId114"/>
    <p:sldId id="704" r:id="rId115"/>
    <p:sldId id="705" r:id="rId116"/>
    <p:sldId id="706" r:id="rId117"/>
    <p:sldId id="707" r:id="rId118"/>
    <p:sldId id="708" r:id="rId119"/>
    <p:sldId id="709" r:id="rId120"/>
    <p:sldId id="710" r:id="rId121"/>
    <p:sldId id="711" r:id="rId122"/>
    <p:sldId id="712" r:id="rId123"/>
    <p:sldId id="713" r:id="rId124"/>
    <p:sldId id="714" r:id="rId125"/>
    <p:sldId id="501" r:id="rId126"/>
    <p:sldId id="503" r:id="rId127"/>
    <p:sldId id="611" r:id="rId128"/>
    <p:sldId id="534" r:id="rId129"/>
    <p:sldId id="512" r:id="rId130"/>
    <p:sldId id="610" r:id="rId131"/>
    <p:sldId id="613" r:id="rId132"/>
    <p:sldId id="517" r:id="rId133"/>
    <p:sldId id="715" r:id="rId134"/>
    <p:sldId id="716" r:id="rId135"/>
    <p:sldId id="717" r:id="rId136"/>
    <p:sldId id="718" r:id="rId137"/>
    <p:sldId id="719" r:id="rId138"/>
    <p:sldId id="720" r:id="rId139"/>
    <p:sldId id="721" r:id="rId140"/>
    <p:sldId id="722" r:id="rId141"/>
    <p:sldId id="746" r:id="rId142"/>
    <p:sldId id="747" r:id="rId143"/>
    <p:sldId id="748" r:id="rId144"/>
    <p:sldId id="749" r:id="rId145"/>
    <p:sldId id="750" r:id="rId146"/>
    <p:sldId id="751" r:id="rId147"/>
    <p:sldId id="752" r:id="rId148"/>
    <p:sldId id="567" r:id="rId149"/>
    <p:sldId id="757" r:id="rId150"/>
  </p:sldIdLst>
  <p:sldSz cx="9144000" cy="6858000" type="screen4x3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 autoAdjust="0"/>
  </p:normalViewPr>
  <p:slideViewPr>
    <p:cSldViewPr>
      <p:cViewPr>
        <p:scale>
          <a:sx n="60" d="100"/>
          <a:sy n="60" d="100"/>
        </p:scale>
        <p:origin x="-186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obertura%20pr&#233;-natal%20-%20SAU29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bertura%20pr&#233;-natal%20-%20SAU2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bertura%20pr&#233;-natal%20-%20SAU2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.malheiros\AppData\Local\Temp\Temp1_SAU_18%20(2).zip\SAU_18\2011\Indicadores\SAU_18-Ind-Cor-2011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SAU_18\SAU_18\2011\Indicadores\SAU_18-Ind-UF-2011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.malheiros\AppData\Local\Temp\Temp1_SAU_18%20(2).zip\SAU_18\2011\Indicadores\SAU_18-Ind-Cor-2011.csv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.malheiros\AppData\Local\Temp\Temp1_SAU_18%20(2).zip\SAU_18\2011\Indicadores\SAU_18-Ind-Cor-2011.csv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is.malheiros\AppData\Local\Temp\Temp1_SAU_18%20(2).zip\SAU_18\2011\Indicadores\SAU_18-Ind-Regiao-2011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Plan1!$A$49</c:f>
              <c:strCache>
                <c:ptCount val="1"/>
                <c:pt idx="0">
                  <c:v>0 consultas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Plan1!$B$48:$K$48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Plan1!$B$49:$K$49</c:f>
              <c:numCache>
                <c:formatCode>General</c:formatCode>
                <c:ptCount val="10"/>
                <c:pt idx="0">
                  <c:v>4.54</c:v>
                </c:pt>
                <c:pt idx="1">
                  <c:v>3.77</c:v>
                </c:pt>
                <c:pt idx="2">
                  <c:v>3.21</c:v>
                </c:pt>
                <c:pt idx="3">
                  <c:v>2.83</c:v>
                </c:pt>
                <c:pt idx="4">
                  <c:v>2.59</c:v>
                </c:pt>
                <c:pt idx="5">
                  <c:v>2.1800000000000002</c:v>
                </c:pt>
                <c:pt idx="6">
                  <c:v>1.95</c:v>
                </c:pt>
                <c:pt idx="7">
                  <c:v>1.82</c:v>
                </c:pt>
                <c:pt idx="8">
                  <c:v>1.91</c:v>
                </c:pt>
                <c:pt idx="9">
                  <c:v>1.84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Plan1!$A$50</c:f>
              <c:strCache>
                <c:ptCount val="1"/>
                <c:pt idx="0">
                  <c:v>1 a 3 consultas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Plan1!$B$48:$K$48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Plan1!$B$50:$K$50</c:f>
              <c:numCache>
                <c:formatCode>General</c:formatCode>
                <c:ptCount val="10"/>
                <c:pt idx="0">
                  <c:v>11.54</c:v>
                </c:pt>
                <c:pt idx="1">
                  <c:v>10.83</c:v>
                </c:pt>
                <c:pt idx="2">
                  <c:v>10.119999999999999</c:v>
                </c:pt>
                <c:pt idx="3">
                  <c:v>9.5500000000000007</c:v>
                </c:pt>
                <c:pt idx="4">
                  <c:v>9.3000000000000007</c:v>
                </c:pt>
                <c:pt idx="5">
                  <c:v>8.59</c:v>
                </c:pt>
                <c:pt idx="6">
                  <c:v>8.09</c:v>
                </c:pt>
                <c:pt idx="7">
                  <c:v>7.81</c:v>
                </c:pt>
                <c:pt idx="8">
                  <c:v>7.68</c:v>
                </c:pt>
                <c:pt idx="9">
                  <c:v>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Plan1!$A$51</c:f>
              <c:strCache>
                <c:ptCount val="1"/>
                <c:pt idx="0">
                  <c:v>4 a 6 consultas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Plan1!$B$48:$K$48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Plan1!$B$51:$K$51</c:f>
              <c:numCache>
                <c:formatCode>General</c:formatCode>
                <c:ptCount val="10"/>
                <c:pt idx="0">
                  <c:v>36.590000000000003</c:v>
                </c:pt>
                <c:pt idx="1">
                  <c:v>36.26</c:v>
                </c:pt>
                <c:pt idx="2">
                  <c:v>35.590000000000003</c:v>
                </c:pt>
                <c:pt idx="3">
                  <c:v>34.69</c:v>
                </c:pt>
                <c:pt idx="4">
                  <c:v>34.479999999999997</c:v>
                </c:pt>
                <c:pt idx="5">
                  <c:v>33.85</c:v>
                </c:pt>
                <c:pt idx="6">
                  <c:v>33.340000000000003</c:v>
                </c:pt>
                <c:pt idx="7">
                  <c:v>32.700000000000003</c:v>
                </c:pt>
                <c:pt idx="8">
                  <c:v>31.91</c:v>
                </c:pt>
                <c:pt idx="9">
                  <c:v>29.85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Plan1!$A$52</c:f>
              <c:strCache>
                <c:ptCount val="1"/>
                <c:pt idx="0">
                  <c:v>7 consultas ou mais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Plan1!$B$48:$K$48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Plan1!$B$52:$K$52</c:f>
              <c:numCache>
                <c:formatCode>General</c:formatCode>
                <c:ptCount val="10"/>
                <c:pt idx="0">
                  <c:v>47.33</c:v>
                </c:pt>
                <c:pt idx="1">
                  <c:v>49.14</c:v>
                </c:pt>
                <c:pt idx="2">
                  <c:v>51.08</c:v>
                </c:pt>
                <c:pt idx="3">
                  <c:v>52.93</c:v>
                </c:pt>
                <c:pt idx="4">
                  <c:v>53.63</c:v>
                </c:pt>
                <c:pt idx="5">
                  <c:v>55.38</c:v>
                </c:pt>
                <c:pt idx="6">
                  <c:v>56.62</c:v>
                </c:pt>
                <c:pt idx="7">
                  <c:v>57.68</c:v>
                </c:pt>
                <c:pt idx="8">
                  <c:v>58.5</c:v>
                </c:pt>
                <c:pt idx="9">
                  <c:v>61.11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66656"/>
        <c:axId val="84182528"/>
      </c:lineChart>
      <c:catAx>
        <c:axId val="8376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82528"/>
        <c:crosses val="autoZero"/>
        <c:auto val="1"/>
        <c:lblAlgn val="ctr"/>
        <c:lblOffset val="100"/>
        <c:noMultiLvlLbl val="0"/>
      </c:catAx>
      <c:valAx>
        <c:axId val="841825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3766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Plan2!$A$14:$A$16</c:f>
              <c:strCache>
                <c:ptCount val="3"/>
                <c:pt idx="0">
                  <c:v>Brasil</c:v>
                </c:pt>
                <c:pt idx="1">
                  <c:v>Rural</c:v>
                </c:pt>
                <c:pt idx="2">
                  <c:v>Urbano</c:v>
                </c:pt>
              </c:strCache>
            </c:strRef>
          </c:cat>
          <c:val>
            <c:numRef>
              <c:f>Plan2!$B$14:$B$16</c:f>
              <c:numCache>
                <c:formatCode>General</c:formatCode>
                <c:ptCount val="3"/>
                <c:pt idx="0">
                  <c:v>75.400000000000006</c:v>
                </c:pt>
                <c:pt idx="1">
                  <c:v>28.3</c:v>
                </c:pt>
                <c:pt idx="2">
                  <c:v>83.7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042880"/>
        <c:axId val="104051072"/>
      </c:barChart>
      <c:catAx>
        <c:axId val="10404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051072"/>
        <c:crosses val="autoZero"/>
        <c:auto val="1"/>
        <c:lblAlgn val="ctr"/>
        <c:lblOffset val="100"/>
        <c:noMultiLvlLbl val="0"/>
      </c:catAx>
      <c:valAx>
        <c:axId val="10405107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4042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Plan1!$A$28</c:f>
              <c:strCache>
                <c:ptCount val="1"/>
                <c:pt idx="0">
                  <c:v>0 consultas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Plan1!$B$27:$K$27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Plan1!$B$28:$K$28</c:f>
              <c:numCache>
                <c:formatCode>General</c:formatCode>
                <c:ptCount val="10"/>
                <c:pt idx="0">
                  <c:v>7.8</c:v>
                </c:pt>
                <c:pt idx="1">
                  <c:v>6.34</c:v>
                </c:pt>
                <c:pt idx="2">
                  <c:v>5.08</c:v>
                </c:pt>
                <c:pt idx="3">
                  <c:v>4.25</c:v>
                </c:pt>
                <c:pt idx="4">
                  <c:v>3.68</c:v>
                </c:pt>
                <c:pt idx="5">
                  <c:v>2.77</c:v>
                </c:pt>
                <c:pt idx="6">
                  <c:v>2.35</c:v>
                </c:pt>
                <c:pt idx="7">
                  <c:v>2.09</c:v>
                </c:pt>
                <c:pt idx="8">
                  <c:v>2.27</c:v>
                </c:pt>
                <c:pt idx="9">
                  <c:v>2.13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Plan1!$A$29</c:f>
              <c:strCache>
                <c:ptCount val="1"/>
                <c:pt idx="0">
                  <c:v>1 a 3 consultas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Plan1!$B$27:$K$27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Plan1!$B$29:$K$29</c:f>
              <c:numCache>
                <c:formatCode>General</c:formatCode>
                <c:ptCount val="10"/>
                <c:pt idx="0">
                  <c:v>16.149999999999999</c:v>
                </c:pt>
                <c:pt idx="1">
                  <c:v>15.18</c:v>
                </c:pt>
                <c:pt idx="2">
                  <c:v>14.29</c:v>
                </c:pt>
                <c:pt idx="3">
                  <c:v>13.62</c:v>
                </c:pt>
                <c:pt idx="4">
                  <c:v>13.42</c:v>
                </c:pt>
                <c:pt idx="5">
                  <c:v>12.01</c:v>
                </c:pt>
                <c:pt idx="6">
                  <c:v>11.18</c:v>
                </c:pt>
                <c:pt idx="7">
                  <c:v>10.71</c:v>
                </c:pt>
                <c:pt idx="8">
                  <c:v>10.53</c:v>
                </c:pt>
                <c:pt idx="9">
                  <c:v>9.61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Plan1!$A$30</c:f>
              <c:strCache>
                <c:ptCount val="1"/>
                <c:pt idx="0">
                  <c:v>4 a 6 consultas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Plan1!$B$27:$K$27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Plan1!$B$30:$K$30</c:f>
              <c:numCache>
                <c:formatCode>General</c:formatCode>
                <c:ptCount val="10"/>
                <c:pt idx="0">
                  <c:v>42.04</c:v>
                </c:pt>
                <c:pt idx="1">
                  <c:v>43.57</c:v>
                </c:pt>
                <c:pt idx="2">
                  <c:v>44.42</c:v>
                </c:pt>
                <c:pt idx="3">
                  <c:v>45.57</c:v>
                </c:pt>
                <c:pt idx="4">
                  <c:v>46.92</c:v>
                </c:pt>
                <c:pt idx="5">
                  <c:v>45.9</c:v>
                </c:pt>
                <c:pt idx="6">
                  <c:v>45.89</c:v>
                </c:pt>
                <c:pt idx="7">
                  <c:v>45.25</c:v>
                </c:pt>
                <c:pt idx="8">
                  <c:v>44.36</c:v>
                </c:pt>
                <c:pt idx="9">
                  <c:v>42.67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Plan1!$A$31</c:f>
              <c:strCache>
                <c:ptCount val="1"/>
                <c:pt idx="0">
                  <c:v>7 consultas ou mais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Plan1!$B$27:$K$27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Plan1!$B$31:$K$31</c:f>
              <c:numCache>
                <c:formatCode>General</c:formatCode>
                <c:ptCount val="10"/>
                <c:pt idx="0">
                  <c:v>34.01</c:v>
                </c:pt>
                <c:pt idx="1">
                  <c:v>34.9</c:v>
                </c:pt>
                <c:pt idx="2">
                  <c:v>36.200000000000003</c:v>
                </c:pt>
                <c:pt idx="3">
                  <c:v>36.56</c:v>
                </c:pt>
                <c:pt idx="4">
                  <c:v>35.979999999999997</c:v>
                </c:pt>
                <c:pt idx="5">
                  <c:v>39.33</c:v>
                </c:pt>
                <c:pt idx="6">
                  <c:v>40.58</c:v>
                </c:pt>
                <c:pt idx="7">
                  <c:v>41.96</c:v>
                </c:pt>
                <c:pt idx="8">
                  <c:v>42.84</c:v>
                </c:pt>
                <c:pt idx="9">
                  <c:v>45.59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10048"/>
        <c:axId val="84211968"/>
      </c:lineChart>
      <c:catAx>
        <c:axId val="842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211968"/>
        <c:crosses val="autoZero"/>
        <c:auto val="1"/>
        <c:lblAlgn val="ctr"/>
        <c:lblOffset val="100"/>
        <c:noMultiLvlLbl val="0"/>
      </c:catAx>
      <c:valAx>
        <c:axId val="84211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4210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0 consultas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Plan1!$A$2:$A$7</c:f>
              <c:strCache>
                <c:ptCount val="6"/>
                <c:pt idx="0">
                  <c:v>Brasil</c:v>
                </c:pt>
                <c:pt idx="1">
                  <c:v>Centro-Oeste</c:v>
                </c:pt>
                <c:pt idx="2">
                  <c:v>Nordeste</c:v>
                </c:pt>
                <c:pt idx="3">
                  <c:v>Norte</c:v>
                </c:pt>
                <c:pt idx="4">
                  <c:v>Sudeste</c:v>
                </c:pt>
                <c:pt idx="5">
                  <c:v>Sul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1.84</c:v>
                </c:pt>
                <c:pt idx="1">
                  <c:v>1.63</c:v>
                </c:pt>
                <c:pt idx="2">
                  <c:v>2.13</c:v>
                </c:pt>
                <c:pt idx="3">
                  <c:v>4.09</c:v>
                </c:pt>
                <c:pt idx="4">
                  <c:v>1.28</c:v>
                </c:pt>
                <c:pt idx="5">
                  <c:v>1.1200000000000001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 a 3 consultas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Brasil</c:v>
                </c:pt>
                <c:pt idx="1">
                  <c:v>Centro-Oeste</c:v>
                </c:pt>
                <c:pt idx="2">
                  <c:v>Nordeste</c:v>
                </c:pt>
                <c:pt idx="3">
                  <c:v>Norte</c:v>
                </c:pt>
                <c:pt idx="4">
                  <c:v>Sudeste</c:v>
                </c:pt>
                <c:pt idx="5">
                  <c:v>Sul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7.2</c:v>
                </c:pt>
                <c:pt idx="1">
                  <c:v>5.4</c:v>
                </c:pt>
                <c:pt idx="2">
                  <c:v>9.61</c:v>
                </c:pt>
                <c:pt idx="3">
                  <c:v>15.41</c:v>
                </c:pt>
                <c:pt idx="4">
                  <c:v>4.5</c:v>
                </c:pt>
                <c:pt idx="5">
                  <c:v>4.28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4 a 6 consultas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Brasil</c:v>
                </c:pt>
                <c:pt idx="1">
                  <c:v>Centro-Oeste</c:v>
                </c:pt>
                <c:pt idx="2">
                  <c:v>Nordeste</c:v>
                </c:pt>
                <c:pt idx="3">
                  <c:v>Norte</c:v>
                </c:pt>
                <c:pt idx="4">
                  <c:v>Sudeste</c:v>
                </c:pt>
                <c:pt idx="5">
                  <c:v>Sul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22.85</c:v>
                </c:pt>
                <c:pt idx="1">
                  <c:v>25.1</c:v>
                </c:pt>
                <c:pt idx="2">
                  <c:v>42.67</c:v>
                </c:pt>
                <c:pt idx="3">
                  <c:v>43.48</c:v>
                </c:pt>
                <c:pt idx="4">
                  <c:v>21.06</c:v>
                </c:pt>
                <c:pt idx="5">
                  <c:v>19.11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7 consultas ou mais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Brasil</c:v>
                </c:pt>
                <c:pt idx="1">
                  <c:v>Centro-Oeste</c:v>
                </c:pt>
                <c:pt idx="2">
                  <c:v>Nordeste</c:v>
                </c:pt>
                <c:pt idx="3">
                  <c:v>Norte</c:v>
                </c:pt>
                <c:pt idx="4">
                  <c:v>Sudeste</c:v>
                </c:pt>
                <c:pt idx="5">
                  <c:v>Sul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61.11</c:v>
                </c:pt>
                <c:pt idx="1">
                  <c:v>67.87</c:v>
                </c:pt>
                <c:pt idx="2">
                  <c:v>45.59</c:v>
                </c:pt>
                <c:pt idx="3">
                  <c:v>37.03</c:v>
                </c:pt>
                <c:pt idx="4">
                  <c:v>73.17</c:v>
                </c:pt>
                <c:pt idx="5">
                  <c:v>75.489999999999995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175296"/>
        <c:axId val="85181184"/>
      </c:barChart>
      <c:catAx>
        <c:axId val="8517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85181184"/>
        <c:crosses val="autoZero"/>
        <c:auto val="1"/>
        <c:lblAlgn val="ctr"/>
        <c:lblOffset val="100"/>
        <c:noMultiLvlLbl val="0"/>
      </c:catAx>
      <c:valAx>
        <c:axId val="851811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85175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5234816"/>
        <c:axId val="85236352"/>
      </c:barChart>
      <c:catAx>
        <c:axId val="85234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85236352"/>
        <c:crosses val="autoZero"/>
        <c:auto val="1"/>
        <c:lblAlgn val="ctr"/>
        <c:lblOffset val="100"/>
        <c:noMultiLvlLbl val="0"/>
      </c:catAx>
      <c:valAx>
        <c:axId val="8523635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0" sourceLinked="1"/>
        <c:majorTickMark val="none"/>
        <c:minorTickMark val="none"/>
        <c:tickLblPos val="nextTo"/>
        <c:crossAx val="8523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Plan2!$A$4:$A$9</c:f>
              <c:strCache>
                <c:ptCount val="6"/>
                <c:pt idx="0">
                  <c:v>Brasil</c:v>
                </c:pt>
                <c:pt idx="1">
                  <c:v>Nordeste</c:v>
                </c:pt>
                <c:pt idx="2">
                  <c:v>Norte</c:v>
                </c:pt>
                <c:pt idx="3">
                  <c:v>Centro-Oeste</c:v>
                </c:pt>
                <c:pt idx="4">
                  <c:v>Sudeste</c:v>
                </c:pt>
                <c:pt idx="5">
                  <c:v>Sul</c:v>
                </c:pt>
              </c:strCache>
            </c:strRef>
          </c:cat>
          <c:val>
            <c:numRef>
              <c:f>Plan2!$B$4:$B$9</c:f>
              <c:numCache>
                <c:formatCode>0.0</c:formatCode>
                <c:ptCount val="6"/>
                <c:pt idx="0">
                  <c:v>75.400000000000006</c:v>
                </c:pt>
                <c:pt idx="1">
                  <c:v>59.4</c:v>
                </c:pt>
                <c:pt idx="2">
                  <c:v>55.4</c:v>
                </c:pt>
                <c:pt idx="3">
                  <c:v>58.8</c:v>
                </c:pt>
                <c:pt idx="4">
                  <c:v>90.3</c:v>
                </c:pt>
                <c:pt idx="5">
                  <c:v>83.1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51200"/>
        <c:axId val="85272832"/>
      </c:barChart>
      <c:catAx>
        <c:axId val="8525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85272832"/>
        <c:crosses val="autoZero"/>
        <c:auto val="1"/>
        <c:lblAlgn val="ctr"/>
        <c:lblOffset val="100"/>
        <c:noMultiLvlLbl val="0"/>
      </c:catAx>
      <c:valAx>
        <c:axId val="8527283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" sourceLinked="1"/>
        <c:majorTickMark val="out"/>
        <c:minorTickMark val="none"/>
        <c:tickLblPos val="nextTo"/>
        <c:crossAx val="8525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tx1"/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'SAU_18-Ind-UF-2011'!$A$2:$A$29</c:f>
              <c:strCache>
                <c:ptCount val="28"/>
                <c:pt idx="0">
                  <c:v>Distrito Federal</c:v>
                </c:pt>
                <c:pt idx="1">
                  <c:v>São Paulo</c:v>
                </c:pt>
                <c:pt idx="2">
                  <c:v>Santa Catarina</c:v>
                </c:pt>
                <c:pt idx="3">
                  <c:v>Rio de Janeiro</c:v>
                </c:pt>
                <c:pt idx="4">
                  <c:v>Roraima</c:v>
                </c:pt>
                <c:pt idx="5">
                  <c:v>Rio Grande do Sul</c:v>
                </c:pt>
                <c:pt idx="6">
                  <c:v>Espírito Santo</c:v>
                </c:pt>
                <c:pt idx="7">
                  <c:v>Minas Gerais</c:v>
                </c:pt>
                <c:pt idx="8">
                  <c:v>Paraná</c:v>
                </c:pt>
                <c:pt idx="9">
                  <c:v>Rio Grande do Norte</c:v>
                </c:pt>
                <c:pt idx="10">
                  <c:v>Brasil</c:v>
                </c:pt>
                <c:pt idx="11">
                  <c:v>Rondônia</c:v>
                </c:pt>
                <c:pt idx="12">
                  <c:v>Piauí</c:v>
                </c:pt>
                <c:pt idx="13">
                  <c:v>Sergipe</c:v>
                </c:pt>
                <c:pt idx="14">
                  <c:v>Pernambuco</c:v>
                </c:pt>
                <c:pt idx="15">
                  <c:v>Paraíba</c:v>
                </c:pt>
                <c:pt idx="16">
                  <c:v>Goiás</c:v>
                </c:pt>
                <c:pt idx="17">
                  <c:v>Amazonas</c:v>
                </c:pt>
                <c:pt idx="18">
                  <c:v>Bahia</c:v>
                </c:pt>
                <c:pt idx="19">
                  <c:v>Amapá</c:v>
                </c:pt>
                <c:pt idx="20">
                  <c:v>Ceará</c:v>
                </c:pt>
                <c:pt idx="21">
                  <c:v>Pará</c:v>
                </c:pt>
                <c:pt idx="22">
                  <c:v>Maranhão</c:v>
                </c:pt>
                <c:pt idx="23">
                  <c:v>Alagoas</c:v>
                </c:pt>
                <c:pt idx="24">
                  <c:v>Acre</c:v>
                </c:pt>
                <c:pt idx="25">
                  <c:v>Mato Grosso do Sul</c:v>
                </c:pt>
                <c:pt idx="26">
                  <c:v>Tocantins</c:v>
                </c:pt>
                <c:pt idx="27">
                  <c:v>Mato Grosso</c:v>
                </c:pt>
              </c:strCache>
            </c:strRef>
          </c:cat>
          <c:val>
            <c:numRef>
              <c:f>'SAU_18-Ind-UF-2011'!$B$2:$B$29</c:f>
              <c:numCache>
                <c:formatCode>0.00</c:formatCode>
                <c:ptCount val="28"/>
                <c:pt idx="0">
                  <c:v>96.003040116218529</c:v>
                </c:pt>
                <c:pt idx="1">
                  <c:v>95.815086694683728</c:v>
                </c:pt>
                <c:pt idx="2">
                  <c:v>91.019396781164005</c:v>
                </c:pt>
                <c:pt idx="3">
                  <c:v>90.456190597977397</c:v>
                </c:pt>
                <c:pt idx="4">
                  <c:v>88.549437661004902</c:v>
                </c:pt>
                <c:pt idx="5">
                  <c:v>85.783114755587107</c:v>
                </c:pt>
                <c:pt idx="6">
                  <c:v>82.786506007500478</c:v>
                </c:pt>
                <c:pt idx="7">
                  <c:v>79.702754407081827</c:v>
                </c:pt>
                <c:pt idx="8">
                  <c:v>75.54414024092209</c:v>
                </c:pt>
                <c:pt idx="9">
                  <c:v>75.383234765781381</c:v>
                </c:pt>
                <c:pt idx="10">
                  <c:v>75.38</c:v>
                </c:pt>
                <c:pt idx="11">
                  <c:v>72.760287743395097</c:v>
                </c:pt>
                <c:pt idx="12">
                  <c:v>71.383313205314295</c:v>
                </c:pt>
                <c:pt idx="13">
                  <c:v>68.619212417967105</c:v>
                </c:pt>
                <c:pt idx="14">
                  <c:v>66.60872009587078</c:v>
                </c:pt>
                <c:pt idx="15">
                  <c:v>63.980700840067001</c:v>
                </c:pt>
                <c:pt idx="16">
                  <c:v>62.425156559823812</c:v>
                </c:pt>
                <c:pt idx="17">
                  <c:v>61.553719635747555</c:v>
                </c:pt>
                <c:pt idx="18">
                  <c:v>57.517517346745002</c:v>
                </c:pt>
                <c:pt idx="19">
                  <c:v>56.550807983517338</c:v>
                </c:pt>
                <c:pt idx="20">
                  <c:v>52.529460054591596</c:v>
                </c:pt>
                <c:pt idx="21">
                  <c:v>51.512278160722701</c:v>
                </c:pt>
                <c:pt idx="22">
                  <c:v>50.317295780345347</c:v>
                </c:pt>
                <c:pt idx="23">
                  <c:v>45.703539144075982</c:v>
                </c:pt>
                <c:pt idx="24">
                  <c:v>43.460176574578746</c:v>
                </c:pt>
                <c:pt idx="25">
                  <c:v>39.499433046179782</c:v>
                </c:pt>
                <c:pt idx="26">
                  <c:v>37.132350367947112</c:v>
                </c:pt>
                <c:pt idx="27">
                  <c:v>35.445324409694038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294080"/>
        <c:axId val="85309696"/>
      </c:barChart>
      <c:catAx>
        <c:axId val="85294080"/>
        <c:scaling>
          <c:orientation val="minMax"/>
        </c:scaling>
        <c:delete val="0"/>
        <c:axPos val="l"/>
        <c:majorTickMark val="out"/>
        <c:minorTickMark val="none"/>
        <c:tickLblPos val="nextTo"/>
        <c:crossAx val="85309696"/>
        <c:crosses val="autoZero"/>
        <c:auto val="1"/>
        <c:lblAlgn val="ctr"/>
        <c:lblOffset val="100"/>
        <c:noMultiLvlLbl val="0"/>
      </c:catAx>
      <c:valAx>
        <c:axId val="85309696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crossAx val="85294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'SAU_18-Ind-Cor-2011'!$B$1:$G$1</c:f>
              <c:strCache>
                <c:ptCount val="6"/>
                <c:pt idx="0">
                  <c:v>Brasil</c:v>
                </c:pt>
                <c:pt idx="1">
                  <c:v>Amarela</c:v>
                </c:pt>
                <c:pt idx="2">
                  <c:v>Branca</c:v>
                </c:pt>
                <c:pt idx="3">
                  <c:v>Indígena</c:v>
                </c:pt>
                <c:pt idx="4">
                  <c:v>Parda</c:v>
                </c:pt>
                <c:pt idx="5">
                  <c:v>Preta</c:v>
                </c:pt>
              </c:strCache>
            </c:strRef>
          </c:cat>
          <c:val>
            <c:numRef>
              <c:f>'SAU_18-Ind-Cor-2011'!$B$2:$G$2</c:f>
              <c:numCache>
                <c:formatCode>0.00</c:formatCode>
                <c:ptCount val="6"/>
                <c:pt idx="0">
                  <c:v>75.384352404030579</c:v>
                </c:pt>
                <c:pt idx="1">
                  <c:v>85.024498262498469</c:v>
                </c:pt>
                <c:pt idx="2">
                  <c:v>82.821804789263126</c:v>
                </c:pt>
                <c:pt idx="3">
                  <c:v>53.470163089793637</c:v>
                </c:pt>
                <c:pt idx="4">
                  <c:v>67.533643807777807</c:v>
                </c:pt>
                <c:pt idx="5">
                  <c:v>73.661445316034843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1064576"/>
        <c:axId val="91090304"/>
      </c:barChart>
      <c:catAx>
        <c:axId val="91064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1090304"/>
        <c:crosses val="autoZero"/>
        <c:auto val="1"/>
        <c:lblAlgn val="ctr"/>
        <c:lblOffset val="100"/>
        <c:noMultiLvlLbl val="0"/>
      </c:catAx>
      <c:valAx>
        <c:axId val="9109030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0" sourceLinked="1"/>
        <c:majorTickMark val="none"/>
        <c:minorTickMark val="none"/>
        <c:tickLblPos val="nextTo"/>
        <c:crossAx val="9106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3986304"/>
        <c:axId val="103987840"/>
      </c:barChart>
      <c:catAx>
        <c:axId val="103986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987840"/>
        <c:crosses val="autoZero"/>
        <c:auto val="1"/>
        <c:lblAlgn val="ctr"/>
        <c:lblOffset val="100"/>
        <c:noMultiLvlLbl val="0"/>
      </c:catAx>
      <c:valAx>
        <c:axId val="10398784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0" sourceLinked="1"/>
        <c:majorTickMark val="none"/>
        <c:minorTickMark val="none"/>
        <c:tickLblPos val="nextTo"/>
        <c:crossAx val="103986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3993728"/>
        <c:axId val="103995264"/>
      </c:barChart>
      <c:catAx>
        <c:axId val="103993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995264"/>
        <c:crosses val="autoZero"/>
        <c:auto val="1"/>
        <c:lblAlgn val="ctr"/>
        <c:lblOffset val="100"/>
        <c:noMultiLvlLbl val="0"/>
      </c:catAx>
      <c:valAx>
        <c:axId val="10399526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0" sourceLinked="1"/>
        <c:majorTickMark val="none"/>
        <c:minorTickMark val="none"/>
        <c:tickLblPos val="nextTo"/>
        <c:crossAx val="103993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20B25-02DB-4258-8D53-054280439C4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2E973B-789E-423E-9388-FF29C5B945F7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Comitê Técnico de Acompanhamento</a:t>
          </a:r>
          <a:endParaRPr lang="pt-BR" b="1" dirty="0">
            <a:solidFill>
              <a:schemeClr val="tx1"/>
            </a:solidFill>
          </a:endParaRPr>
        </a:p>
      </dgm:t>
    </dgm:pt>
    <dgm:pt modelId="{671D09E8-DEED-4395-809E-2BBFBDACC528}" type="parTrans" cxnId="{B007CA53-E72B-40FA-862A-566452495913}">
      <dgm:prSet/>
      <dgm:spPr/>
      <dgm:t>
        <a:bodyPr/>
        <a:lstStyle/>
        <a:p>
          <a:endParaRPr lang="pt-BR"/>
        </a:p>
      </dgm:t>
    </dgm:pt>
    <dgm:pt modelId="{6677D537-8D55-4882-8525-4A1EB7AEF49A}" type="sibTrans" cxnId="{B007CA53-E72B-40FA-862A-566452495913}">
      <dgm:prSet/>
      <dgm:spPr/>
      <dgm:t>
        <a:bodyPr/>
        <a:lstStyle/>
        <a:p>
          <a:endParaRPr lang="pt-BR"/>
        </a:p>
      </dgm:t>
    </dgm:pt>
    <dgm:pt modelId="{34E292CC-892A-4308-92AD-1B00AB2DAEF3}" type="asst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Oficinas</a:t>
          </a:r>
          <a:endParaRPr lang="pt-BR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37F64537-738D-498F-B277-9C4580EBC822}" type="parTrans" cxnId="{01F99D13-7C14-493C-A260-9664E2DE13FD}">
      <dgm:prSet/>
      <dgm:spPr/>
      <dgm:t>
        <a:bodyPr/>
        <a:lstStyle/>
        <a:p>
          <a:endParaRPr lang="pt-BR"/>
        </a:p>
      </dgm:t>
    </dgm:pt>
    <dgm:pt modelId="{18C9EB8F-C394-43D8-9C06-804C689FC03C}" type="sibTrans" cxnId="{01F99D13-7C14-493C-A260-9664E2DE13FD}">
      <dgm:prSet/>
      <dgm:spPr/>
      <dgm:t>
        <a:bodyPr/>
        <a:lstStyle/>
        <a:p>
          <a:endParaRPr lang="pt-BR"/>
        </a:p>
      </dgm:t>
    </dgm:pt>
    <dgm:pt modelId="{119381DF-1044-434C-9895-75B33EEAF004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GTE Meio Ambiente</a:t>
          </a:r>
          <a:endParaRPr lang="pt-BR" b="1" dirty="0">
            <a:solidFill>
              <a:schemeClr val="tx1"/>
            </a:solidFill>
          </a:endParaRPr>
        </a:p>
      </dgm:t>
    </dgm:pt>
    <dgm:pt modelId="{713D1050-7023-4E2A-8C66-EA46E3B8FE4C}" type="parTrans" cxnId="{3C9AF06A-8CB2-40BE-BBFC-E2EE5BC30869}">
      <dgm:prSet/>
      <dgm:spPr/>
      <dgm:t>
        <a:bodyPr/>
        <a:lstStyle/>
        <a:p>
          <a:endParaRPr lang="pt-BR"/>
        </a:p>
      </dgm:t>
    </dgm:pt>
    <dgm:pt modelId="{490AB830-B14E-41C7-A8E7-0E82E1A5843E}" type="sibTrans" cxnId="{3C9AF06A-8CB2-40BE-BBFC-E2EE5BC30869}">
      <dgm:prSet/>
      <dgm:spPr/>
      <dgm:t>
        <a:bodyPr/>
        <a:lstStyle/>
        <a:p>
          <a:endParaRPr lang="pt-BR"/>
        </a:p>
      </dgm:t>
    </dgm:pt>
    <dgm:pt modelId="{1B9BFCF0-5DB9-4A35-9589-87FF64CDB30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GTE Saúde</a:t>
          </a:r>
          <a:endParaRPr lang="pt-BR" b="1" dirty="0">
            <a:solidFill>
              <a:schemeClr val="tx1"/>
            </a:solidFill>
          </a:endParaRPr>
        </a:p>
      </dgm:t>
    </dgm:pt>
    <dgm:pt modelId="{7C9AA531-851C-400D-832D-D7DAB6AE8C83}" type="parTrans" cxnId="{5DB8211B-5D13-41A1-A4C9-DA6A4C1F80EE}">
      <dgm:prSet/>
      <dgm:spPr/>
      <dgm:t>
        <a:bodyPr/>
        <a:lstStyle/>
        <a:p>
          <a:endParaRPr lang="pt-BR"/>
        </a:p>
      </dgm:t>
    </dgm:pt>
    <dgm:pt modelId="{69D4B13B-FB9C-43B1-BC7B-ED00B8C0D486}" type="sibTrans" cxnId="{5DB8211B-5D13-41A1-A4C9-DA6A4C1F80EE}">
      <dgm:prSet/>
      <dgm:spPr/>
      <dgm:t>
        <a:bodyPr/>
        <a:lstStyle/>
        <a:p>
          <a:endParaRPr lang="pt-BR"/>
        </a:p>
      </dgm:t>
    </dgm:pt>
    <dgm:pt modelId="{2D4232AC-4D74-42EA-9BCA-A3E0FE128C79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GTE Trabalho</a:t>
          </a:r>
          <a:endParaRPr lang="pt-BR" b="1" dirty="0">
            <a:solidFill>
              <a:schemeClr val="tx1"/>
            </a:solidFill>
          </a:endParaRPr>
        </a:p>
      </dgm:t>
    </dgm:pt>
    <dgm:pt modelId="{8716757F-F4B1-445C-8B8E-A7E805CB12AF}" type="parTrans" cxnId="{72F0C24B-8813-411F-8D40-70283783D718}">
      <dgm:prSet/>
      <dgm:spPr/>
      <dgm:t>
        <a:bodyPr/>
        <a:lstStyle/>
        <a:p>
          <a:endParaRPr lang="pt-BR"/>
        </a:p>
      </dgm:t>
    </dgm:pt>
    <dgm:pt modelId="{51904D22-5A91-4B44-BE15-0D8000EA5D70}" type="sibTrans" cxnId="{72F0C24B-8813-411F-8D40-70283783D718}">
      <dgm:prSet/>
      <dgm:spPr/>
      <dgm:t>
        <a:bodyPr/>
        <a:lstStyle/>
        <a:p>
          <a:endParaRPr lang="pt-BR"/>
        </a:p>
      </dgm:t>
    </dgm:pt>
    <dgm:pt modelId="{CFB49442-41E8-467A-8633-6E3F1628B9FA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GTE Vida</a:t>
          </a:r>
          <a:endParaRPr lang="pt-BR" b="1" dirty="0">
            <a:solidFill>
              <a:schemeClr val="tx1"/>
            </a:solidFill>
          </a:endParaRPr>
        </a:p>
      </dgm:t>
    </dgm:pt>
    <dgm:pt modelId="{98776637-B2FA-4BEC-8777-B0DB8294A3D8}" type="parTrans" cxnId="{B3F0AA40-C864-4A92-9F5C-BCA8A0F6BFF5}">
      <dgm:prSet/>
      <dgm:spPr/>
      <dgm:t>
        <a:bodyPr/>
        <a:lstStyle/>
        <a:p>
          <a:endParaRPr lang="pt-BR"/>
        </a:p>
      </dgm:t>
    </dgm:pt>
    <dgm:pt modelId="{8213B0A2-73B8-4B4B-825F-F869F3FF2117}" type="sibTrans" cxnId="{B3F0AA40-C864-4A92-9F5C-BCA8A0F6BFF5}">
      <dgm:prSet/>
      <dgm:spPr/>
      <dgm:t>
        <a:bodyPr/>
        <a:lstStyle/>
        <a:p>
          <a:endParaRPr lang="pt-BR"/>
        </a:p>
      </dgm:t>
    </dgm:pt>
    <dgm:pt modelId="{BD6A316D-AFCE-4B78-B9D4-3BBA70C79CED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GTE Educação</a:t>
          </a:r>
          <a:endParaRPr lang="pt-BR" b="1" dirty="0">
            <a:solidFill>
              <a:schemeClr val="tx1"/>
            </a:solidFill>
          </a:endParaRPr>
        </a:p>
      </dgm:t>
    </dgm:pt>
    <dgm:pt modelId="{D064CBE1-21AB-41C4-BBDF-61650B28C765}" type="sibTrans" cxnId="{510390FB-6126-4F7E-A967-55C7BF400105}">
      <dgm:prSet/>
      <dgm:spPr/>
      <dgm:t>
        <a:bodyPr/>
        <a:lstStyle/>
        <a:p>
          <a:endParaRPr lang="pt-BR"/>
        </a:p>
      </dgm:t>
    </dgm:pt>
    <dgm:pt modelId="{08C3687D-E343-4BCC-B845-2969B1844D45}" type="parTrans" cxnId="{510390FB-6126-4F7E-A967-55C7BF400105}">
      <dgm:prSet/>
      <dgm:spPr/>
      <dgm:t>
        <a:bodyPr/>
        <a:lstStyle/>
        <a:p>
          <a:endParaRPr lang="pt-BR"/>
        </a:p>
      </dgm:t>
    </dgm:pt>
    <dgm:pt modelId="{F6773259-9AE2-49A4-B379-B62597B176CD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GTE Alimentação Adequada</a:t>
          </a:r>
          <a:endParaRPr lang="pt-BR" b="1" dirty="0">
            <a:solidFill>
              <a:schemeClr val="tx1"/>
            </a:solidFill>
          </a:endParaRPr>
        </a:p>
      </dgm:t>
    </dgm:pt>
    <dgm:pt modelId="{4ED029D7-EC7E-47C9-8BC5-BF260B645287}" type="parTrans" cxnId="{D099A947-F13F-4E18-A358-A24ED00DB090}">
      <dgm:prSet/>
      <dgm:spPr/>
      <dgm:t>
        <a:bodyPr/>
        <a:lstStyle/>
        <a:p>
          <a:endParaRPr lang="en-US"/>
        </a:p>
      </dgm:t>
    </dgm:pt>
    <dgm:pt modelId="{E4CA51D6-9561-428B-9B2C-B043A30B4B7F}" type="sibTrans" cxnId="{D099A947-F13F-4E18-A358-A24ED00DB090}">
      <dgm:prSet/>
      <dgm:spPr/>
      <dgm:t>
        <a:bodyPr/>
        <a:lstStyle/>
        <a:p>
          <a:endParaRPr lang="en-US"/>
        </a:p>
      </dgm:t>
    </dgm:pt>
    <dgm:pt modelId="{834610E9-5EC4-4E10-A39F-E9230EA71C50}" type="pres">
      <dgm:prSet presAssocID="{83E20B25-02DB-4258-8D53-054280439C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72692BD-B331-4D1B-B36D-92D5751AA6D0}" type="pres">
      <dgm:prSet presAssocID="{5D2E973B-789E-423E-9388-FF29C5B945F7}" presName="hierRoot1" presStyleCnt="0">
        <dgm:presLayoutVars>
          <dgm:hierBranch val="init"/>
        </dgm:presLayoutVars>
      </dgm:prSet>
      <dgm:spPr/>
    </dgm:pt>
    <dgm:pt modelId="{75825874-5006-4E9B-8E26-F3E39E178E17}" type="pres">
      <dgm:prSet presAssocID="{5D2E973B-789E-423E-9388-FF29C5B945F7}" presName="rootComposite1" presStyleCnt="0"/>
      <dgm:spPr/>
    </dgm:pt>
    <dgm:pt modelId="{6A01DE54-D69B-4C4B-920F-CCCA97F64940}" type="pres">
      <dgm:prSet presAssocID="{5D2E973B-789E-423E-9388-FF29C5B945F7}" presName="rootText1" presStyleLbl="node0" presStyleIdx="0" presStyleCnt="1" custScaleX="160532" custScaleY="1996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918A3130-3D2B-44E4-8A60-D3C648FF650A}" type="pres">
      <dgm:prSet presAssocID="{5D2E973B-789E-423E-9388-FF29C5B945F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1BE6008B-28A0-4C5E-841E-45D90175BB62}" type="pres">
      <dgm:prSet presAssocID="{5D2E973B-789E-423E-9388-FF29C5B945F7}" presName="hierChild2" presStyleCnt="0"/>
      <dgm:spPr/>
    </dgm:pt>
    <dgm:pt modelId="{B6F71D5C-5228-42E7-BEE6-56DBE0D71B9A}" type="pres">
      <dgm:prSet presAssocID="{08C3687D-E343-4BCC-B845-2969B1844D45}" presName="Name37" presStyleLbl="parChTrans1D2" presStyleIdx="0" presStyleCnt="7"/>
      <dgm:spPr/>
      <dgm:t>
        <a:bodyPr/>
        <a:lstStyle/>
        <a:p>
          <a:endParaRPr lang="pt-BR"/>
        </a:p>
      </dgm:t>
    </dgm:pt>
    <dgm:pt modelId="{F01B1B4D-95C7-4249-AEBB-DABB8CA89082}" type="pres">
      <dgm:prSet presAssocID="{BD6A316D-AFCE-4B78-B9D4-3BBA70C79CED}" presName="hierRoot2" presStyleCnt="0">
        <dgm:presLayoutVars>
          <dgm:hierBranch val="init"/>
        </dgm:presLayoutVars>
      </dgm:prSet>
      <dgm:spPr/>
    </dgm:pt>
    <dgm:pt modelId="{EBF04347-6A6E-408A-A354-0776220D3261}" type="pres">
      <dgm:prSet presAssocID="{BD6A316D-AFCE-4B78-B9D4-3BBA70C79CED}" presName="rootComposite" presStyleCnt="0"/>
      <dgm:spPr/>
    </dgm:pt>
    <dgm:pt modelId="{2FA4150B-045D-4585-8133-7DCB34FBE28E}" type="pres">
      <dgm:prSet presAssocID="{BD6A316D-AFCE-4B78-B9D4-3BBA70C79CED}" presName="rootText" presStyleLbl="node2" presStyleIdx="0" presStyleCnt="6" custScaleX="102512" custScaleY="1364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F995C190-DD80-44A9-9947-5F6EE1B46236}" type="pres">
      <dgm:prSet presAssocID="{BD6A316D-AFCE-4B78-B9D4-3BBA70C79CED}" presName="rootConnector" presStyleLbl="node2" presStyleIdx="0" presStyleCnt="6"/>
      <dgm:spPr/>
      <dgm:t>
        <a:bodyPr/>
        <a:lstStyle/>
        <a:p>
          <a:endParaRPr lang="pt-BR"/>
        </a:p>
      </dgm:t>
    </dgm:pt>
    <dgm:pt modelId="{DCAAA05C-EC7F-4340-B9EB-EE1EF35719DA}" type="pres">
      <dgm:prSet presAssocID="{BD6A316D-AFCE-4B78-B9D4-3BBA70C79CED}" presName="hierChild4" presStyleCnt="0"/>
      <dgm:spPr/>
    </dgm:pt>
    <dgm:pt modelId="{D48AC12F-8E5D-400E-B269-C6F0C6972F0C}" type="pres">
      <dgm:prSet presAssocID="{BD6A316D-AFCE-4B78-B9D4-3BBA70C79CED}" presName="hierChild5" presStyleCnt="0"/>
      <dgm:spPr/>
    </dgm:pt>
    <dgm:pt modelId="{4A472130-A301-4C0F-80F8-5959910A1668}" type="pres">
      <dgm:prSet presAssocID="{713D1050-7023-4E2A-8C66-EA46E3B8FE4C}" presName="Name37" presStyleLbl="parChTrans1D2" presStyleIdx="1" presStyleCnt="7"/>
      <dgm:spPr/>
      <dgm:t>
        <a:bodyPr/>
        <a:lstStyle/>
        <a:p>
          <a:endParaRPr lang="pt-BR"/>
        </a:p>
      </dgm:t>
    </dgm:pt>
    <dgm:pt modelId="{F3A95A5C-741A-4346-B476-0B587EBBBE46}" type="pres">
      <dgm:prSet presAssocID="{119381DF-1044-434C-9895-75B33EEAF004}" presName="hierRoot2" presStyleCnt="0">
        <dgm:presLayoutVars>
          <dgm:hierBranch val="init"/>
        </dgm:presLayoutVars>
      </dgm:prSet>
      <dgm:spPr/>
    </dgm:pt>
    <dgm:pt modelId="{B36939F2-84D3-4A48-A756-B4B91A3A60C2}" type="pres">
      <dgm:prSet presAssocID="{119381DF-1044-434C-9895-75B33EEAF004}" presName="rootComposite" presStyleCnt="0"/>
      <dgm:spPr/>
    </dgm:pt>
    <dgm:pt modelId="{8B337AB7-1DAF-4258-BE8D-BE38269C92AF}" type="pres">
      <dgm:prSet presAssocID="{119381DF-1044-434C-9895-75B33EEAF004}" presName="rootText" presStyleLbl="node2" presStyleIdx="1" presStyleCnt="6" custScaleX="102512" custScaleY="1364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6CB224C-AB0C-4038-9B41-8792DE349223}" type="pres">
      <dgm:prSet presAssocID="{119381DF-1044-434C-9895-75B33EEAF004}" presName="rootConnector" presStyleLbl="node2" presStyleIdx="1" presStyleCnt="6"/>
      <dgm:spPr/>
      <dgm:t>
        <a:bodyPr/>
        <a:lstStyle/>
        <a:p>
          <a:endParaRPr lang="pt-BR"/>
        </a:p>
      </dgm:t>
    </dgm:pt>
    <dgm:pt modelId="{222D21D4-5FFF-40EB-AB34-1C6B14D8060D}" type="pres">
      <dgm:prSet presAssocID="{119381DF-1044-434C-9895-75B33EEAF004}" presName="hierChild4" presStyleCnt="0"/>
      <dgm:spPr/>
    </dgm:pt>
    <dgm:pt modelId="{6B59C82C-AC53-461E-9641-ADAAE7CEAF47}" type="pres">
      <dgm:prSet presAssocID="{119381DF-1044-434C-9895-75B33EEAF004}" presName="hierChild5" presStyleCnt="0"/>
      <dgm:spPr/>
    </dgm:pt>
    <dgm:pt modelId="{29151789-7A32-4340-B151-89C570D52ED0}" type="pres">
      <dgm:prSet presAssocID="{7C9AA531-851C-400D-832D-D7DAB6AE8C83}" presName="Name37" presStyleLbl="parChTrans1D2" presStyleIdx="2" presStyleCnt="7"/>
      <dgm:spPr/>
      <dgm:t>
        <a:bodyPr/>
        <a:lstStyle/>
        <a:p>
          <a:endParaRPr lang="pt-BR"/>
        </a:p>
      </dgm:t>
    </dgm:pt>
    <dgm:pt modelId="{89D12640-415E-427F-81EE-1EF210842E24}" type="pres">
      <dgm:prSet presAssocID="{1B9BFCF0-5DB9-4A35-9589-87FF64CDB301}" presName="hierRoot2" presStyleCnt="0">
        <dgm:presLayoutVars>
          <dgm:hierBranch val="init"/>
        </dgm:presLayoutVars>
      </dgm:prSet>
      <dgm:spPr/>
    </dgm:pt>
    <dgm:pt modelId="{1632C5D0-6868-44F1-9FEE-CD46C461824D}" type="pres">
      <dgm:prSet presAssocID="{1B9BFCF0-5DB9-4A35-9589-87FF64CDB301}" presName="rootComposite" presStyleCnt="0"/>
      <dgm:spPr/>
    </dgm:pt>
    <dgm:pt modelId="{FDFE2359-22D9-4CFC-A560-97664B365B71}" type="pres">
      <dgm:prSet presAssocID="{1B9BFCF0-5DB9-4A35-9589-87FF64CDB301}" presName="rootText" presStyleLbl="node2" presStyleIdx="2" presStyleCnt="6" custScaleX="102512" custScaleY="1364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240AD70F-E7C7-455A-91A9-8C2DEADD5B1C}" type="pres">
      <dgm:prSet presAssocID="{1B9BFCF0-5DB9-4A35-9589-87FF64CDB301}" presName="rootConnector" presStyleLbl="node2" presStyleIdx="2" presStyleCnt="6"/>
      <dgm:spPr/>
      <dgm:t>
        <a:bodyPr/>
        <a:lstStyle/>
        <a:p>
          <a:endParaRPr lang="pt-BR"/>
        </a:p>
      </dgm:t>
    </dgm:pt>
    <dgm:pt modelId="{124C668A-D753-444D-A398-D6A297616FEA}" type="pres">
      <dgm:prSet presAssocID="{1B9BFCF0-5DB9-4A35-9589-87FF64CDB301}" presName="hierChild4" presStyleCnt="0"/>
      <dgm:spPr/>
    </dgm:pt>
    <dgm:pt modelId="{A2F7223C-651A-4D71-A4A2-06A6C5E1DB7D}" type="pres">
      <dgm:prSet presAssocID="{1B9BFCF0-5DB9-4A35-9589-87FF64CDB301}" presName="hierChild5" presStyleCnt="0"/>
      <dgm:spPr/>
    </dgm:pt>
    <dgm:pt modelId="{53415ECA-E885-4295-8247-DDB2D0BA8FE7}" type="pres">
      <dgm:prSet presAssocID="{8716757F-F4B1-445C-8B8E-A7E805CB12AF}" presName="Name37" presStyleLbl="parChTrans1D2" presStyleIdx="3" presStyleCnt="7"/>
      <dgm:spPr/>
      <dgm:t>
        <a:bodyPr/>
        <a:lstStyle/>
        <a:p>
          <a:endParaRPr lang="pt-BR"/>
        </a:p>
      </dgm:t>
    </dgm:pt>
    <dgm:pt modelId="{D0E84101-11D4-4B5F-B5F3-BBAD78ED2637}" type="pres">
      <dgm:prSet presAssocID="{2D4232AC-4D74-42EA-9BCA-A3E0FE128C79}" presName="hierRoot2" presStyleCnt="0">
        <dgm:presLayoutVars>
          <dgm:hierBranch val="init"/>
        </dgm:presLayoutVars>
      </dgm:prSet>
      <dgm:spPr/>
    </dgm:pt>
    <dgm:pt modelId="{CC19643F-EB2C-4BE0-8991-D6996532DB1A}" type="pres">
      <dgm:prSet presAssocID="{2D4232AC-4D74-42EA-9BCA-A3E0FE128C79}" presName="rootComposite" presStyleCnt="0"/>
      <dgm:spPr/>
    </dgm:pt>
    <dgm:pt modelId="{4FF203C3-662E-44A1-96EB-79CFB497C170}" type="pres">
      <dgm:prSet presAssocID="{2D4232AC-4D74-42EA-9BCA-A3E0FE128C79}" presName="rootText" presStyleLbl="node2" presStyleIdx="3" presStyleCnt="6" custScaleX="102512" custScaleY="1364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7563B834-3082-48F2-9E41-83429E6260A4}" type="pres">
      <dgm:prSet presAssocID="{2D4232AC-4D74-42EA-9BCA-A3E0FE128C79}" presName="rootConnector" presStyleLbl="node2" presStyleIdx="3" presStyleCnt="6"/>
      <dgm:spPr/>
      <dgm:t>
        <a:bodyPr/>
        <a:lstStyle/>
        <a:p>
          <a:endParaRPr lang="pt-BR"/>
        </a:p>
      </dgm:t>
    </dgm:pt>
    <dgm:pt modelId="{D12F89CF-5882-46CA-914E-A732DB238C26}" type="pres">
      <dgm:prSet presAssocID="{2D4232AC-4D74-42EA-9BCA-A3E0FE128C79}" presName="hierChild4" presStyleCnt="0"/>
      <dgm:spPr/>
    </dgm:pt>
    <dgm:pt modelId="{6C36C7E9-0B56-41FC-B940-B3A1D7024236}" type="pres">
      <dgm:prSet presAssocID="{2D4232AC-4D74-42EA-9BCA-A3E0FE128C79}" presName="hierChild5" presStyleCnt="0"/>
      <dgm:spPr/>
    </dgm:pt>
    <dgm:pt modelId="{6166B128-0FF3-46CB-85CD-9257EDE6F850}" type="pres">
      <dgm:prSet presAssocID="{98776637-B2FA-4BEC-8777-B0DB8294A3D8}" presName="Name37" presStyleLbl="parChTrans1D2" presStyleIdx="4" presStyleCnt="7"/>
      <dgm:spPr/>
      <dgm:t>
        <a:bodyPr/>
        <a:lstStyle/>
        <a:p>
          <a:endParaRPr lang="pt-BR"/>
        </a:p>
      </dgm:t>
    </dgm:pt>
    <dgm:pt modelId="{625AF8DA-E88C-49DA-BA7E-1CB2AAF45C54}" type="pres">
      <dgm:prSet presAssocID="{CFB49442-41E8-467A-8633-6E3F1628B9FA}" presName="hierRoot2" presStyleCnt="0">
        <dgm:presLayoutVars>
          <dgm:hierBranch val="init"/>
        </dgm:presLayoutVars>
      </dgm:prSet>
      <dgm:spPr/>
    </dgm:pt>
    <dgm:pt modelId="{62F76E3C-12DD-419F-809B-ED32E46002A6}" type="pres">
      <dgm:prSet presAssocID="{CFB49442-41E8-467A-8633-6E3F1628B9FA}" presName="rootComposite" presStyleCnt="0"/>
      <dgm:spPr/>
    </dgm:pt>
    <dgm:pt modelId="{BA9DBF01-C429-4199-A136-D16281FD1FB4}" type="pres">
      <dgm:prSet presAssocID="{CFB49442-41E8-467A-8633-6E3F1628B9FA}" presName="rootText" presStyleLbl="node2" presStyleIdx="4" presStyleCnt="6" custScaleX="102512" custScaleY="1364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A77C5052-23E7-4E40-AA87-D5B9E32032B4}" type="pres">
      <dgm:prSet presAssocID="{CFB49442-41E8-467A-8633-6E3F1628B9FA}" presName="rootConnector" presStyleLbl="node2" presStyleIdx="4" presStyleCnt="6"/>
      <dgm:spPr/>
      <dgm:t>
        <a:bodyPr/>
        <a:lstStyle/>
        <a:p>
          <a:endParaRPr lang="pt-BR"/>
        </a:p>
      </dgm:t>
    </dgm:pt>
    <dgm:pt modelId="{5C7B4EB3-37B4-4751-A872-0ECD45189169}" type="pres">
      <dgm:prSet presAssocID="{CFB49442-41E8-467A-8633-6E3F1628B9FA}" presName="hierChild4" presStyleCnt="0"/>
      <dgm:spPr/>
    </dgm:pt>
    <dgm:pt modelId="{AAE0EE86-3029-4B98-85D0-212F11198BEE}" type="pres">
      <dgm:prSet presAssocID="{CFB49442-41E8-467A-8633-6E3F1628B9FA}" presName="hierChild5" presStyleCnt="0"/>
      <dgm:spPr/>
    </dgm:pt>
    <dgm:pt modelId="{E910C721-CC94-4DBA-9604-DFBED2326ADB}" type="pres">
      <dgm:prSet presAssocID="{4ED029D7-EC7E-47C9-8BC5-BF260B645287}" presName="Name37" presStyleLbl="parChTrans1D2" presStyleIdx="5" presStyleCnt="7"/>
      <dgm:spPr/>
      <dgm:t>
        <a:bodyPr/>
        <a:lstStyle/>
        <a:p>
          <a:endParaRPr lang="en-US"/>
        </a:p>
      </dgm:t>
    </dgm:pt>
    <dgm:pt modelId="{F5BE83FC-C92B-4F61-89FB-CD6BC0A59297}" type="pres">
      <dgm:prSet presAssocID="{F6773259-9AE2-49A4-B379-B62597B176CD}" presName="hierRoot2" presStyleCnt="0">
        <dgm:presLayoutVars>
          <dgm:hierBranch val="init"/>
        </dgm:presLayoutVars>
      </dgm:prSet>
      <dgm:spPr/>
    </dgm:pt>
    <dgm:pt modelId="{7FA7167D-1C61-4126-A1C1-95587DC41BC2}" type="pres">
      <dgm:prSet presAssocID="{F6773259-9AE2-49A4-B379-B62597B176CD}" presName="rootComposite" presStyleCnt="0"/>
      <dgm:spPr/>
    </dgm:pt>
    <dgm:pt modelId="{8F251A4E-0487-4EBB-80AE-1D55DED9EB19}" type="pres">
      <dgm:prSet presAssocID="{F6773259-9AE2-49A4-B379-B62597B176CD}" presName="rootText" presStyleLbl="node2" presStyleIdx="5" presStyleCnt="6" custScaleX="109810" custScaleY="139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5C79BA3-7830-46E5-AE65-7C0FF639626E}" type="pres">
      <dgm:prSet presAssocID="{F6773259-9AE2-49A4-B379-B62597B176CD}" presName="rootConnector" presStyleLbl="node2" presStyleIdx="5" presStyleCnt="6"/>
      <dgm:spPr/>
      <dgm:t>
        <a:bodyPr/>
        <a:lstStyle/>
        <a:p>
          <a:endParaRPr lang="en-US"/>
        </a:p>
      </dgm:t>
    </dgm:pt>
    <dgm:pt modelId="{1779668C-9AF4-4C46-9A66-5F465CD3933D}" type="pres">
      <dgm:prSet presAssocID="{F6773259-9AE2-49A4-B379-B62597B176CD}" presName="hierChild4" presStyleCnt="0"/>
      <dgm:spPr/>
    </dgm:pt>
    <dgm:pt modelId="{68B9A9DF-BACD-46D2-8D27-16CD5AC46733}" type="pres">
      <dgm:prSet presAssocID="{F6773259-9AE2-49A4-B379-B62597B176CD}" presName="hierChild5" presStyleCnt="0"/>
      <dgm:spPr/>
    </dgm:pt>
    <dgm:pt modelId="{52BB5B7B-444C-4726-8797-A2F4B72BD36B}" type="pres">
      <dgm:prSet presAssocID="{5D2E973B-789E-423E-9388-FF29C5B945F7}" presName="hierChild3" presStyleCnt="0"/>
      <dgm:spPr/>
    </dgm:pt>
    <dgm:pt modelId="{A5BCB42C-406D-4B6C-81AB-790596D87A08}" type="pres">
      <dgm:prSet presAssocID="{37F64537-738D-498F-B277-9C4580EBC822}" presName="Name111" presStyleLbl="parChTrans1D2" presStyleIdx="6" presStyleCnt="7"/>
      <dgm:spPr/>
      <dgm:t>
        <a:bodyPr/>
        <a:lstStyle/>
        <a:p>
          <a:endParaRPr lang="pt-BR"/>
        </a:p>
      </dgm:t>
    </dgm:pt>
    <dgm:pt modelId="{7E735251-90F6-4571-9C85-51E86B90D59D}" type="pres">
      <dgm:prSet presAssocID="{34E292CC-892A-4308-92AD-1B00AB2DAEF3}" presName="hierRoot3" presStyleCnt="0">
        <dgm:presLayoutVars>
          <dgm:hierBranch val="init"/>
        </dgm:presLayoutVars>
      </dgm:prSet>
      <dgm:spPr/>
    </dgm:pt>
    <dgm:pt modelId="{A0815A52-A875-4525-99F0-5606FC471D7B}" type="pres">
      <dgm:prSet presAssocID="{34E292CC-892A-4308-92AD-1B00AB2DAEF3}" presName="rootComposite3" presStyleCnt="0"/>
      <dgm:spPr/>
    </dgm:pt>
    <dgm:pt modelId="{39B62C5B-8A82-4E37-9359-60F85CAD7D04}" type="pres">
      <dgm:prSet presAssocID="{34E292CC-892A-4308-92AD-1B00AB2DAEF3}" presName="rootText3" presStyleLbl="asst1" presStyleIdx="0" presStyleCnt="1" custScaleX="145127" custScaleY="146473" custLinFactX="-100000" custLinFactNeighborX="-141334" custLinFactNeighborY="-318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FEBBC204-945C-41AF-9EA5-CF16578FA09A}" type="pres">
      <dgm:prSet presAssocID="{34E292CC-892A-4308-92AD-1B00AB2DAEF3}" presName="rootConnector3" presStyleLbl="asst1" presStyleIdx="0" presStyleCnt="1"/>
      <dgm:spPr/>
      <dgm:t>
        <a:bodyPr/>
        <a:lstStyle/>
        <a:p>
          <a:endParaRPr lang="pt-BR"/>
        </a:p>
      </dgm:t>
    </dgm:pt>
    <dgm:pt modelId="{4C47F623-E599-4D50-8E5D-CF6BA1F07CF7}" type="pres">
      <dgm:prSet presAssocID="{34E292CC-892A-4308-92AD-1B00AB2DAEF3}" presName="hierChild6" presStyleCnt="0"/>
      <dgm:spPr/>
    </dgm:pt>
    <dgm:pt modelId="{A48FB64C-3385-4517-8ABD-16886EEBFE47}" type="pres">
      <dgm:prSet presAssocID="{34E292CC-892A-4308-92AD-1B00AB2DAEF3}" presName="hierChild7" presStyleCnt="0"/>
      <dgm:spPr/>
    </dgm:pt>
  </dgm:ptLst>
  <dgm:cxnLst>
    <dgm:cxn modelId="{F93AB8EF-E4AF-4DBE-9DFF-33514FB49D2F}" type="presOf" srcId="{2D4232AC-4D74-42EA-9BCA-A3E0FE128C79}" destId="{4FF203C3-662E-44A1-96EB-79CFB497C170}" srcOrd="0" destOrd="0" presId="urn:microsoft.com/office/officeart/2005/8/layout/orgChart1"/>
    <dgm:cxn modelId="{959E40C9-8B97-4D1F-B409-C4E6EF83634A}" type="presOf" srcId="{713D1050-7023-4E2A-8C66-EA46E3B8FE4C}" destId="{4A472130-A301-4C0F-80F8-5959910A1668}" srcOrd="0" destOrd="0" presId="urn:microsoft.com/office/officeart/2005/8/layout/orgChart1"/>
    <dgm:cxn modelId="{58CDEA2C-30C1-4D3B-970F-C3F153AF2C78}" type="presOf" srcId="{1B9BFCF0-5DB9-4A35-9589-87FF64CDB301}" destId="{240AD70F-E7C7-455A-91A9-8C2DEADD5B1C}" srcOrd="1" destOrd="0" presId="urn:microsoft.com/office/officeart/2005/8/layout/orgChart1"/>
    <dgm:cxn modelId="{0D3E5237-13AB-450E-AEA1-AB1AA68E15AF}" type="presOf" srcId="{1B9BFCF0-5DB9-4A35-9589-87FF64CDB301}" destId="{FDFE2359-22D9-4CFC-A560-97664B365B71}" srcOrd="0" destOrd="0" presId="urn:microsoft.com/office/officeart/2005/8/layout/orgChart1"/>
    <dgm:cxn modelId="{01F99D13-7C14-493C-A260-9664E2DE13FD}" srcId="{5D2E973B-789E-423E-9388-FF29C5B945F7}" destId="{34E292CC-892A-4308-92AD-1B00AB2DAEF3}" srcOrd="0" destOrd="0" parTransId="{37F64537-738D-498F-B277-9C4580EBC822}" sibTransId="{18C9EB8F-C394-43D8-9C06-804C689FC03C}"/>
    <dgm:cxn modelId="{FD8702C1-7956-4003-BFA4-F5585828B020}" type="presOf" srcId="{CFB49442-41E8-467A-8633-6E3F1628B9FA}" destId="{BA9DBF01-C429-4199-A136-D16281FD1FB4}" srcOrd="0" destOrd="0" presId="urn:microsoft.com/office/officeart/2005/8/layout/orgChart1"/>
    <dgm:cxn modelId="{21022F87-47A1-47BA-9E72-9D8A8A475BE9}" type="presOf" srcId="{98776637-B2FA-4BEC-8777-B0DB8294A3D8}" destId="{6166B128-0FF3-46CB-85CD-9257EDE6F850}" srcOrd="0" destOrd="0" presId="urn:microsoft.com/office/officeart/2005/8/layout/orgChart1"/>
    <dgm:cxn modelId="{41CC3A43-6A83-4F18-B584-CCFB5C70B13D}" type="presOf" srcId="{7C9AA531-851C-400D-832D-D7DAB6AE8C83}" destId="{29151789-7A32-4340-B151-89C570D52ED0}" srcOrd="0" destOrd="0" presId="urn:microsoft.com/office/officeart/2005/8/layout/orgChart1"/>
    <dgm:cxn modelId="{BE074833-0C2C-4772-89F9-92FB3102868E}" type="presOf" srcId="{CFB49442-41E8-467A-8633-6E3F1628B9FA}" destId="{A77C5052-23E7-4E40-AA87-D5B9E32032B4}" srcOrd="1" destOrd="0" presId="urn:microsoft.com/office/officeart/2005/8/layout/orgChart1"/>
    <dgm:cxn modelId="{72F0C24B-8813-411F-8D40-70283783D718}" srcId="{5D2E973B-789E-423E-9388-FF29C5B945F7}" destId="{2D4232AC-4D74-42EA-9BCA-A3E0FE128C79}" srcOrd="4" destOrd="0" parTransId="{8716757F-F4B1-445C-8B8E-A7E805CB12AF}" sibTransId="{51904D22-5A91-4B44-BE15-0D8000EA5D70}"/>
    <dgm:cxn modelId="{700EE4DA-AE64-43B5-B395-951A5A15C8D2}" type="presOf" srcId="{34E292CC-892A-4308-92AD-1B00AB2DAEF3}" destId="{FEBBC204-945C-41AF-9EA5-CF16578FA09A}" srcOrd="1" destOrd="0" presId="urn:microsoft.com/office/officeart/2005/8/layout/orgChart1"/>
    <dgm:cxn modelId="{D6901226-82CC-4712-8F4E-CDCDE753E102}" type="presOf" srcId="{119381DF-1044-434C-9895-75B33EEAF004}" destId="{8B337AB7-1DAF-4258-BE8D-BE38269C92AF}" srcOrd="0" destOrd="0" presId="urn:microsoft.com/office/officeart/2005/8/layout/orgChart1"/>
    <dgm:cxn modelId="{F57FF132-FAEA-46E5-9FF6-7B049F8575BD}" type="presOf" srcId="{08C3687D-E343-4BCC-B845-2969B1844D45}" destId="{B6F71D5C-5228-42E7-BEE6-56DBE0D71B9A}" srcOrd="0" destOrd="0" presId="urn:microsoft.com/office/officeart/2005/8/layout/orgChart1"/>
    <dgm:cxn modelId="{DF3654AF-99A0-4C03-831B-AEE35B695C6B}" type="presOf" srcId="{F6773259-9AE2-49A4-B379-B62597B176CD}" destId="{45C79BA3-7830-46E5-AE65-7C0FF639626E}" srcOrd="1" destOrd="0" presId="urn:microsoft.com/office/officeart/2005/8/layout/orgChart1"/>
    <dgm:cxn modelId="{B3F0AA40-C864-4A92-9F5C-BCA8A0F6BFF5}" srcId="{5D2E973B-789E-423E-9388-FF29C5B945F7}" destId="{CFB49442-41E8-467A-8633-6E3F1628B9FA}" srcOrd="5" destOrd="0" parTransId="{98776637-B2FA-4BEC-8777-B0DB8294A3D8}" sibTransId="{8213B0A2-73B8-4B4B-825F-F869F3FF2117}"/>
    <dgm:cxn modelId="{3FE1AE73-55B4-40A4-BF4B-FC038B6C76C4}" type="presOf" srcId="{8716757F-F4B1-445C-8B8E-A7E805CB12AF}" destId="{53415ECA-E885-4295-8247-DDB2D0BA8FE7}" srcOrd="0" destOrd="0" presId="urn:microsoft.com/office/officeart/2005/8/layout/orgChart1"/>
    <dgm:cxn modelId="{510390FB-6126-4F7E-A967-55C7BF400105}" srcId="{5D2E973B-789E-423E-9388-FF29C5B945F7}" destId="{BD6A316D-AFCE-4B78-B9D4-3BBA70C79CED}" srcOrd="1" destOrd="0" parTransId="{08C3687D-E343-4BCC-B845-2969B1844D45}" sibTransId="{D064CBE1-21AB-41C4-BBDF-61650B28C765}"/>
    <dgm:cxn modelId="{8CF28D0C-45F5-4578-BB54-085E593AA1DC}" type="presOf" srcId="{34E292CC-892A-4308-92AD-1B00AB2DAEF3}" destId="{39B62C5B-8A82-4E37-9359-60F85CAD7D04}" srcOrd="0" destOrd="0" presId="urn:microsoft.com/office/officeart/2005/8/layout/orgChart1"/>
    <dgm:cxn modelId="{24D04333-31A1-42D7-A267-6323D0D6BD34}" type="presOf" srcId="{37F64537-738D-498F-B277-9C4580EBC822}" destId="{A5BCB42C-406D-4B6C-81AB-790596D87A08}" srcOrd="0" destOrd="0" presId="urn:microsoft.com/office/officeart/2005/8/layout/orgChart1"/>
    <dgm:cxn modelId="{24E094CD-6171-47C9-830E-EBE8222C48FF}" type="presOf" srcId="{BD6A316D-AFCE-4B78-B9D4-3BBA70C79CED}" destId="{2FA4150B-045D-4585-8133-7DCB34FBE28E}" srcOrd="0" destOrd="0" presId="urn:microsoft.com/office/officeart/2005/8/layout/orgChart1"/>
    <dgm:cxn modelId="{D0CF8BD7-9F04-46E4-95BA-CE2257BF8CF5}" type="presOf" srcId="{83E20B25-02DB-4258-8D53-054280439C4F}" destId="{834610E9-5EC4-4E10-A39F-E9230EA71C50}" srcOrd="0" destOrd="0" presId="urn:microsoft.com/office/officeart/2005/8/layout/orgChart1"/>
    <dgm:cxn modelId="{3C9AF06A-8CB2-40BE-BBFC-E2EE5BC30869}" srcId="{5D2E973B-789E-423E-9388-FF29C5B945F7}" destId="{119381DF-1044-434C-9895-75B33EEAF004}" srcOrd="2" destOrd="0" parTransId="{713D1050-7023-4E2A-8C66-EA46E3B8FE4C}" sibTransId="{490AB830-B14E-41C7-A8E7-0E82E1A5843E}"/>
    <dgm:cxn modelId="{83491223-0801-4C5C-AFEA-4807AD04FEAF}" type="presOf" srcId="{4ED029D7-EC7E-47C9-8BC5-BF260B645287}" destId="{E910C721-CC94-4DBA-9604-DFBED2326ADB}" srcOrd="0" destOrd="0" presId="urn:microsoft.com/office/officeart/2005/8/layout/orgChart1"/>
    <dgm:cxn modelId="{CC9649F8-B7C7-4722-91DF-46866EAD0606}" type="presOf" srcId="{BD6A316D-AFCE-4B78-B9D4-3BBA70C79CED}" destId="{F995C190-DD80-44A9-9947-5F6EE1B46236}" srcOrd="1" destOrd="0" presId="urn:microsoft.com/office/officeart/2005/8/layout/orgChart1"/>
    <dgm:cxn modelId="{91B5022A-F617-4083-9F5B-16EBD68B7C39}" type="presOf" srcId="{119381DF-1044-434C-9895-75B33EEAF004}" destId="{B6CB224C-AB0C-4038-9B41-8792DE349223}" srcOrd="1" destOrd="0" presId="urn:microsoft.com/office/officeart/2005/8/layout/orgChart1"/>
    <dgm:cxn modelId="{83637637-4BBC-45C0-A154-1F34659F7EED}" type="presOf" srcId="{2D4232AC-4D74-42EA-9BCA-A3E0FE128C79}" destId="{7563B834-3082-48F2-9E41-83429E6260A4}" srcOrd="1" destOrd="0" presId="urn:microsoft.com/office/officeart/2005/8/layout/orgChart1"/>
    <dgm:cxn modelId="{B007CA53-E72B-40FA-862A-566452495913}" srcId="{83E20B25-02DB-4258-8D53-054280439C4F}" destId="{5D2E973B-789E-423E-9388-FF29C5B945F7}" srcOrd="0" destOrd="0" parTransId="{671D09E8-DEED-4395-809E-2BBFBDACC528}" sibTransId="{6677D537-8D55-4882-8525-4A1EB7AEF49A}"/>
    <dgm:cxn modelId="{5DB8211B-5D13-41A1-A4C9-DA6A4C1F80EE}" srcId="{5D2E973B-789E-423E-9388-FF29C5B945F7}" destId="{1B9BFCF0-5DB9-4A35-9589-87FF64CDB301}" srcOrd="3" destOrd="0" parTransId="{7C9AA531-851C-400D-832D-D7DAB6AE8C83}" sibTransId="{69D4B13B-FB9C-43B1-BC7B-ED00B8C0D486}"/>
    <dgm:cxn modelId="{D099A947-F13F-4E18-A358-A24ED00DB090}" srcId="{5D2E973B-789E-423E-9388-FF29C5B945F7}" destId="{F6773259-9AE2-49A4-B379-B62597B176CD}" srcOrd="6" destOrd="0" parTransId="{4ED029D7-EC7E-47C9-8BC5-BF260B645287}" sibTransId="{E4CA51D6-9561-428B-9B2C-B043A30B4B7F}"/>
    <dgm:cxn modelId="{8667958C-861C-4C48-A100-BE3B87D59F7E}" type="presOf" srcId="{5D2E973B-789E-423E-9388-FF29C5B945F7}" destId="{6A01DE54-D69B-4C4B-920F-CCCA97F64940}" srcOrd="0" destOrd="0" presId="urn:microsoft.com/office/officeart/2005/8/layout/orgChart1"/>
    <dgm:cxn modelId="{76F973F5-1317-4B7B-A067-22983FD87B57}" type="presOf" srcId="{F6773259-9AE2-49A4-B379-B62597B176CD}" destId="{8F251A4E-0487-4EBB-80AE-1D55DED9EB19}" srcOrd="0" destOrd="0" presId="urn:microsoft.com/office/officeart/2005/8/layout/orgChart1"/>
    <dgm:cxn modelId="{86E60223-AD13-4088-8177-835D6CD61EE6}" type="presOf" srcId="{5D2E973B-789E-423E-9388-FF29C5B945F7}" destId="{918A3130-3D2B-44E4-8A60-D3C648FF650A}" srcOrd="1" destOrd="0" presId="urn:microsoft.com/office/officeart/2005/8/layout/orgChart1"/>
    <dgm:cxn modelId="{94B51849-EAC0-4BD9-A8ED-8C08BA04C7C9}" type="presParOf" srcId="{834610E9-5EC4-4E10-A39F-E9230EA71C50}" destId="{E72692BD-B331-4D1B-B36D-92D5751AA6D0}" srcOrd="0" destOrd="0" presId="urn:microsoft.com/office/officeart/2005/8/layout/orgChart1"/>
    <dgm:cxn modelId="{86596487-1F5C-40D0-B4AB-79A483DC4990}" type="presParOf" srcId="{E72692BD-B331-4D1B-B36D-92D5751AA6D0}" destId="{75825874-5006-4E9B-8E26-F3E39E178E17}" srcOrd="0" destOrd="0" presId="urn:microsoft.com/office/officeart/2005/8/layout/orgChart1"/>
    <dgm:cxn modelId="{7AD3D7BD-C72B-4274-BB54-604509341646}" type="presParOf" srcId="{75825874-5006-4E9B-8E26-F3E39E178E17}" destId="{6A01DE54-D69B-4C4B-920F-CCCA97F64940}" srcOrd="0" destOrd="0" presId="urn:microsoft.com/office/officeart/2005/8/layout/orgChart1"/>
    <dgm:cxn modelId="{98BCCFB3-7AE8-4F33-BD84-EBDC367B7C2B}" type="presParOf" srcId="{75825874-5006-4E9B-8E26-F3E39E178E17}" destId="{918A3130-3D2B-44E4-8A60-D3C648FF650A}" srcOrd="1" destOrd="0" presId="urn:microsoft.com/office/officeart/2005/8/layout/orgChart1"/>
    <dgm:cxn modelId="{F61C4A0F-4DFC-413A-A15A-1480CC365900}" type="presParOf" srcId="{E72692BD-B331-4D1B-B36D-92D5751AA6D0}" destId="{1BE6008B-28A0-4C5E-841E-45D90175BB62}" srcOrd="1" destOrd="0" presId="urn:microsoft.com/office/officeart/2005/8/layout/orgChart1"/>
    <dgm:cxn modelId="{1B8FC906-1BC2-4C84-BF8E-FA480A09A292}" type="presParOf" srcId="{1BE6008B-28A0-4C5E-841E-45D90175BB62}" destId="{B6F71D5C-5228-42E7-BEE6-56DBE0D71B9A}" srcOrd="0" destOrd="0" presId="urn:microsoft.com/office/officeart/2005/8/layout/orgChart1"/>
    <dgm:cxn modelId="{E1EC4DAE-1DBD-4570-88C8-46F8D80A2915}" type="presParOf" srcId="{1BE6008B-28A0-4C5E-841E-45D90175BB62}" destId="{F01B1B4D-95C7-4249-AEBB-DABB8CA89082}" srcOrd="1" destOrd="0" presId="urn:microsoft.com/office/officeart/2005/8/layout/orgChart1"/>
    <dgm:cxn modelId="{79794163-379B-44CD-A07A-D24488251B28}" type="presParOf" srcId="{F01B1B4D-95C7-4249-AEBB-DABB8CA89082}" destId="{EBF04347-6A6E-408A-A354-0776220D3261}" srcOrd="0" destOrd="0" presId="urn:microsoft.com/office/officeart/2005/8/layout/orgChart1"/>
    <dgm:cxn modelId="{9A66FC35-F6D6-437C-94F6-99E1F8E6497C}" type="presParOf" srcId="{EBF04347-6A6E-408A-A354-0776220D3261}" destId="{2FA4150B-045D-4585-8133-7DCB34FBE28E}" srcOrd="0" destOrd="0" presId="urn:microsoft.com/office/officeart/2005/8/layout/orgChart1"/>
    <dgm:cxn modelId="{73DF4B6E-7919-446D-9414-FDB87C0B5177}" type="presParOf" srcId="{EBF04347-6A6E-408A-A354-0776220D3261}" destId="{F995C190-DD80-44A9-9947-5F6EE1B46236}" srcOrd="1" destOrd="0" presId="urn:microsoft.com/office/officeart/2005/8/layout/orgChart1"/>
    <dgm:cxn modelId="{CB721235-8D70-4480-AEC3-EC0E0623DF8C}" type="presParOf" srcId="{F01B1B4D-95C7-4249-AEBB-DABB8CA89082}" destId="{DCAAA05C-EC7F-4340-B9EB-EE1EF35719DA}" srcOrd="1" destOrd="0" presId="urn:microsoft.com/office/officeart/2005/8/layout/orgChart1"/>
    <dgm:cxn modelId="{A45ED2B9-96CB-4460-9F4C-BC9C2C1C5629}" type="presParOf" srcId="{F01B1B4D-95C7-4249-AEBB-DABB8CA89082}" destId="{D48AC12F-8E5D-400E-B269-C6F0C6972F0C}" srcOrd="2" destOrd="0" presId="urn:microsoft.com/office/officeart/2005/8/layout/orgChart1"/>
    <dgm:cxn modelId="{55A53FE9-6567-4EA0-B41D-C4F4D860FC21}" type="presParOf" srcId="{1BE6008B-28A0-4C5E-841E-45D90175BB62}" destId="{4A472130-A301-4C0F-80F8-5959910A1668}" srcOrd="2" destOrd="0" presId="urn:microsoft.com/office/officeart/2005/8/layout/orgChart1"/>
    <dgm:cxn modelId="{FDBA1B3A-BCF9-4E4C-850A-9870A5021B34}" type="presParOf" srcId="{1BE6008B-28A0-4C5E-841E-45D90175BB62}" destId="{F3A95A5C-741A-4346-B476-0B587EBBBE46}" srcOrd="3" destOrd="0" presId="urn:microsoft.com/office/officeart/2005/8/layout/orgChart1"/>
    <dgm:cxn modelId="{6FB2D412-CB51-49C9-A0C7-4356E5B2424D}" type="presParOf" srcId="{F3A95A5C-741A-4346-B476-0B587EBBBE46}" destId="{B36939F2-84D3-4A48-A756-B4B91A3A60C2}" srcOrd="0" destOrd="0" presId="urn:microsoft.com/office/officeart/2005/8/layout/orgChart1"/>
    <dgm:cxn modelId="{68256291-E1F5-4640-BC03-FC7B905C2B16}" type="presParOf" srcId="{B36939F2-84D3-4A48-A756-B4B91A3A60C2}" destId="{8B337AB7-1DAF-4258-BE8D-BE38269C92AF}" srcOrd="0" destOrd="0" presId="urn:microsoft.com/office/officeart/2005/8/layout/orgChart1"/>
    <dgm:cxn modelId="{0810E9B2-95E0-47FB-829D-98B8862A7B8F}" type="presParOf" srcId="{B36939F2-84D3-4A48-A756-B4B91A3A60C2}" destId="{B6CB224C-AB0C-4038-9B41-8792DE349223}" srcOrd="1" destOrd="0" presId="urn:microsoft.com/office/officeart/2005/8/layout/orgChart1"/>
    <dgm:cxn modelId="{CC22AB95-5642-4636-921E-EB519F4CFDA6}" type="presParOf" srcId="{F3A95A5C-741A-4346-B476-0B587EBBBE46}" destId="{222D21D4-5FFF-40EB-AB34-1C6B14D8060D}" srcOrd="1" destOrd="0" presId="urn:microsoft.com/office/officeart/2005/8/layout/orgChart1"/>
    <dgm:cxn modelId="{2A933679-B04D-460E-B9D5-1C72E9874F7F}" type="presParOf" srcId="{F3A95A5C-741A-4346-B476-0B587EBBBE46}" destId="{6B59C82C-AC53-461E-9641-ADAAE7CEAF47}" srcOrd="2" destOrd="0" presId="urn:microsoft.com/office/officeart/2005/8/layout/orgChart1"/>
    <dgm:cxn modelId="{300C3AD1-55AD-45ED-AACE-00292A7D6CFD}" type="presParOf" srcId="{1BE6008B-28A0-4C5E-841E-45D90175BB62}" destId="{29151789-7A32-4340-B151-89C570D52ED0}" srcOrd="4" destOrd="0" presId="urn:microsoft.com/office/officeart/2005/8/layout/orgChart1"/>
    <dgm:cxn modelId="{914845A0-980F-498D-B418-3A920EB4D0F2}" type="presParOf" srcId="{1BE6008B-28A0-4C5E-841E-45D90175BB62}" destId="{89D12640-415E-427F-81EE-1EF210842E24}" srcOrd="5" destOrd="0" presId="urn:microsoft.com/office/officeart/2005/8/layout/orgChart1"/>
    <dgm:cxn modelId="{FFA88DAA-4A6A-418E-A529-224AF9D0DF23}" type="presParOf" srcId="{89D12640-415E-427F-81EE-1EF210842E24}" destId="{1632C5D0-6868-44F1-9FEE-CD46C461824D}" srcOrd="0" destOrd="0" presId="urn:microsoft.com/office/officeart/2005/8/layout/orgChart1"/>
    <dgm:cxn modelId="{659783CA-72B9-4DF7-A887-D6956158AC2C}" type="presParOf" srcId="{1632C5D0-6868-44F1-9FEE-CD46C461824D}" destId="{FDFE2359-22D9-4CFC-A560-97664B365B71}" srcOrd="0" destOrd="0" presId="urn:microsoft.com/office/officeart/2005/8/layout/orgChart1"/>
    <dgm:cxn modelId="{DAAB9383-35E2-4D1D-8CDA-7165D2AD8611}" type="presParOf" srcId="{1632C5D0-6868-44F1-9FEE-CD46C461824D}" destId="{240AD70F-E7C7-455A-91A9-8C2DEADD5B1C}" srcOrd="1" destOrd="0" presId="urn:microsoft.com/office/officeart/2005/8/layout/orgChart1"/>
    <dgm:cxn modelId="{397D67D4-2FF8-4B6F-81D7-3B88821B29FA}" type="presParOf" srcId="{89D12640-415E-427F-81EE-1EF210842E24}" destId="{124C668A-D753-444D-A398-D6A297616FEA}" srcOrd="1" destOrd="0" presId="urn:microsoft.com/office/officeart/2005/8/layout/orgChart1"/>
    <dgm:cxn modelId="{3FF94DA0-1212-41FF-99DC-8B93A7168B63}" type="presParOf" srcId="{89D12640-415E-427F-81EE-1EF210842E24}" destId="{A2F7223C-651A-4D71-A4A2-06A6C5E1DB7D}" srcOrd="2" destOrd="0" presId="urn:microsoft.com/office/officeart/2005/8/layout/orgChart1"/>
    <dgm:cxn modelId="{CF6A51E0-59A0-4D4C-87BD-214E83921151}" type="presParOf" srcId="{1BE6008B-28A0-4C5E-841E-45D90175BB62}" destId="{53415ECA-E885-4295-8247-DDB2D0BA8FE7}" srcOrd="6" destOrd="0" presId="urn:microsoft.com/office/officeart/2005/8/layout/orgChart1"/>
    <dgm:cxn modelId="{AC168A80-7871-4864-A8D5-CBFB23B16966}" type="presParOf" srcId="{1BE6008B-28A0-4C5E-841E-45D90175BB62}" destId="{D0E84101-11D4-4B5F-B5F3-BBAD78ED2637}" srcOrd="7" destOrd="0" presId="urn:microsoft.com/office/officeart/2005/8/layout/orgChart1"/>
    <dgm:cxn modelId="{BBF8FD12-BE74-4896-B3EF-FAD19B14375B}" type="presParOf" srcId="{D0E84101-11D4-4B5F-B5F3-BBAD78ED2637}" destId="{CC19643F-EB2C-4BE0-8991-D6996532DB1A}" srcOrd="0" destOrd="0" presId="urn:microsoft.com/office/officeart/2005/8/layout/orgChart1"/>
    <dgm:cxn modelId="{2FB8F10B-624E-4171-BA5D-A5A3FB0038E2}" type="presParOf" srcId="{CC19643F-EB2C-4BE0-8991-D6996532DB1A}" destId="{4FF203C3-662E-44A1-96EB-79CFB497C170}" srcOrd="0" destOrd="0" presId="urn:microsoft.com/office/officeart/2005/8/layout/orgChart1"/>
    <dgm:cxn modelId="{B70493EC-21D3-48D3-A8A5-A9AB36F29BBA}" type="presParOf" srcId="{CC19643F-EB2C-4BE0-8991-D6996532DB1A}" destId="{7563B834-3082-48F2-9E41-83429E6260A4}" srcOrd="1" destOrd="0" presId="urn:microsoft.com/office/officeart/2005/8/layout/orgChart1"/>
    <dgm:cxn modelId="{35F13D1B-834A-4247-8779-212F5AC5E290}" type="presParOf" srcId="{D0E84101-11D4-4B5F-B5F3-BBAD78ED2637}" destId="{D12F89CF-5882-46CA-914E-A732DB238C26}" srcOrd="1" destOrd="0" presId="urn:microsoft.com/office/officeart/2005/8/layout/orgChart1"/>
    <dgm:cxn modelId="{3E915B61-F554-47BB-8BF9-197520050DC7}" type="presParOf" srcId="{D0E84101-11D4-4B5F-B5F3-BBAD78ED2637}" destId="{6C36C7E9-0B56-41FC-B940-B3A1D7024236}" srcOrd="2" destOrd="0" presId="urn:microsoft.com/office/officeart/2005/8/layout/orgChart1"/>
    <dgm:cxn modelId="{1FC3EEB3-16F7-4609-B394-E1088D54F05A}" type="presParOf" srcId="{1BE6008B-28A0-4C5E-841E-45D90175BB62}" destId="{6166B128-0FF3-46CB-85CD-9257EDE6F850}" srcOrd="8" destOrd="0" presId="urn:microsoft.com/office/officeart/2005/8/layout/orgChart1"/>
    <dgm:cxn modelId="{DA0AF4A6-667F-40AA-A39E-1B3F18E7B071}" type="presParOf" srcId="{1BE6008B-28A0-4C5E-841E-45D90175BB62}" destId="{625AF8DA-E88C-49DA-BA7E-1CB2AAF45C54}" srcOrd="9" destOrd="0" presId="urn:microsoft.com/office/officeart/2005/8/layout/orgChart1"/>
    <dgm:cxn modelId="{49ED6A2B-1C5C-4AFA-A905-2408F5E9E04D}" type="presParOf" srcId="{625AF8DA-E88C-49DA-BA7E-1CB2AAF45C54}" destId="{62F76E3C-12DD-419F-809B-ED32E46002A6}" srcOrd="0" destOrd="0" presId="urn:microsoft.com/office/officeart/2005/8/layout/orgChart1"/>
    <dgm:cxn modelId="{AD494243-5F06-4D23-8CD4-DBB6C9ED0F73}" type="presParOf" srcId="{62F76E3C-12DD-419F-809B-ED32E46002A6}" destId="{BA9DBF01-C429-4199-A136-D16281FD1FB4}" srcOrd="0" destOrd="0" presId="urn:microsoft.com/office/officeart/2005/8/layout/orgChart1"/>
    <dgm:cxn modelId="{CA789C68-8FBD-40D6-B383-BB9E16340016}" type="presParOf" srcId="{62F76E3C-12DD-419F-809B-ED32E46002A6}" destId="{A77C5052-23E7-4E40-AA87-D5B9E32032B4}" srcOrd="1" destOrd="0" presId="urn:microsoft.com/office/officeart/2005/8/layout/orgChart1"/>
    <dgm:cxn modelId="{3461E2C5-C65E-41C9-A663-321DF96CE7A4}" type="presParOf" srcId="{625AF8DA-E88C-49DA-BA7E-1CB2AAF45C54}" destId="{5C7B4EB3-37B4-4751-A872-0ECD45189169}" srcOrd="1" destOrd="0" presId="urn:microsoft.com/office/officeart/2005/8/layout/orgChart1"/>
    <dgm:cxn modelId="{CE5AB579-6950-4609-8672-15CDDBD2DFCA}" type="presParOf" srcId="{625AF8DA-E88C-49DA-BA7E-1CB2AAF45C54}" destId="{AAE0EE86-3029-4B98-85D0-212F11198BEE}" srcOrd="2" destOrd="0" presId="urn:microsoft.com/office/officeart/2005/8/layout/orgChart1"/>
    <dgm:cxn modelId="{83D8064F-06E4-4682-B303-DCAA9F80A9E3}" type="presParOf" srcId="{1BE6008B-28A0-4C5E-841E-45D90175BB62}" destId="{E910C721-CC94-4DBA-9604-DFBED2326ADB}" srcOrd="10" destOrd="0" presId="urn:microsoft.com/office/officeart/2005/8/layout/orgChart1"/>
    <dgm:cxn modelId="{43B2242C-A5B7-4462-9E9F-1F3D23843A51}" type="presParOf" srcId="{1BE6008B-28A0-4C5E-841E-45D90175BB62}" destId="{F5BE83FC-C92B-4F61-89FB-CD6BC0A59297}" srcOrd="11" destOrd="0" presId="urn:microsoft.com/office/officeart/2005/8/layout/orgChart1"/>
    <dgm:cxn modelId="{4657E9C7-34BA-4D8B-AEDA-062B43253355}" type="presParOf" srcId="{F5BE83FC-C92B-4F61-89FB-CD6BC0A59297}" destId="{7FA7167D-1C61-4126-A1C1-95587DC41BC2}" srcOrd="0" destOrd="0" presId="urn:microsoft.com/office/officeart/2005/8/layout/orgChart1"/>
    <dgm:cxn modelId="{7B286D38-E368-4E45-83CB-45F2ABDCD36C}" type="presParOf" srcId="{7FA7167D-1C61-4126-A1C1-95587DC41BC2}" destId="{8F251A4E-0487-4EBB-80AE-1D55DED9EB19}" srcOrd="0" destOrd="0" presId="urn:microsoft.com/office/officeart/2005/8/layout/orgChart1"/>
    <dgm:cxn modelId="{57FFC09A-D9C1-4576-814A-CFEEA075D0BC}" type="presParOf" srcId="{7FA7167D-1C61-4126-A1C1-95587DC41BC2}" destId="{45C79BA3-7830-46E5-AE65-7C0FF639626E}" srcOrd="1" destOrd="0" presId="urn:microsoft.com/office/officeart/2005/8/layout/orgChart1"/>
    <dgm:cxn modelId="{E40CF8F2-97A6-4FE7-A800-A5BB965C6C8C}" type="presParOf" srcId="{F5BE83FC-C92B-4F61-89FB-CD6BC0A59297}" destId="{1779668C-9AF4-4C46-9A66-5F465CD3933D}" srcOrd="1" destOrd="0" presId="urn:microsoft.com/office/officeart/2005/8/layout/orgChart1"/>
    <dgm:cxn modelId="{59644396-1F70-466C-B3B7-E709484B895A}" type="presParOf" srcId="{F5BE83FC-C92B-4F61-89FB-CD6BC0A59297}" destId="{68B9A9DF-BACD-46D2-8D27-16CD5AC46733}" srcOrd="2" destOrd="0" presId="urn:microsoft.com/office/officeart/2005/8/layout/orgChart1"/>
    <dgm:cxn modelId="{1289A85E-4074-4C4D-A6C9-A260E162821A}" type="presParOf" srcId="{E72692BD-B331-4D1B-B36D-92D5751AA6D0}" destId="{52BB5B7B-444C-4726-8797-A2F4B72BD36B}" srcOrd="2" destOrd="0" presId="urn:microsoft.com/office/officeart/2005/8/layout/orgChart1"/>
    <dgm:cxn modelId="{C47B3BFC-2A25-410C-96EB-DD8F3326D885}" type="presParOf" srcId="{52BB5B7B-444C-4726-8797-A2F4B72BD36B}" destId="{A5BCB42C-406D-4B6C-81AB-790596D87A08}" srcOrd="0" destOrd="0" presId="urn:microsoft.com/office/officeart/2005/8/layout/orgChart1"/>
    <dgm:cxn modelId="{B448B588-05EE-48F6-9964-16CFC61807D5}" type="presParOf" srcId="{52BB5B7B-444C-4726-8797-A2F4B72BD36B}" destId="{7E735251-90F6-4571-9C85-51E86B90D59D}" srcOrd="1" destOrd="0" presId="urn:microsoft.com/office/officeart/2005/8/layout/orgChart1"/>
    <dgm:cxn modelId="{ABEEB9BF-55B8-4E7C-A6E1-7CC4894E3E9E}" type="presParOf" srcId="{7E735251-90F6-4571-9C85-51E86B90D59D}" destId="{A0815A52-A875-4525-99F0-5606FC471D7B}" srcOrd="0" destOrd="0" presId="urn:microsoft.com/office/officeart/2005/8/layout/orgChart1"/>
    <dgm:cxn modelId="{B2C94569-E5B7-41DF-946D-E8F924620488}" type="presParOf" srcId="{A0815A52-A875-4525-99F0-5606FC471D7B}" destId="{39B62C5B-8A82-4E37-9359-60F85CAD7D04}" srcOrd="0" destOrd="0" presId="urn:microsoft.com/office/officeart/2005/8/layout/orgChart1"/>
    <dgm:cxn modelId="{C60AAD2E-DD96-4D36-B9D2-FD4F6017B9D6}" type="presParOf" srcId="{A0815A52-A875-4525-99F0-5606FC471D7B}" destId="{FEBBC204-945C-41AF-9EA5-CF16578FA09A}" srcOrd="1" destOrd="0" presId="urn:microsoft.com/office/officeart/2005/8/layout/orgChart1"/>
    <dgm:cxn modelId="{8EAA825F-B170-408B-9B5D-98BD21FB50DA}" type="presParOf" srcId="{7E735251-90F6-4571-9C85-51E86B90D59D}" destId="{4C47F623-E599-4D50-8E5D-CF6BA1F07CF7}" srcOrd="1" destOrd="0" presId="urn:microsoft.com/office/officeart/2005/8/layout/orgChart1"/>
    <dgm:cxn modelId="{3D2304EE-EDF9-4B41-B632-21213A2CD90E}" type="presParOf" srcId="{7E735251-90F6-4571-9C85-51E86B90D59D}" destId="{A48FB64C-3385-4517-8ABD-16886EEBFE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FABF3-23BF-40B7-9E8B-A8D111AF1C32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339E1751-CE08-48E4-835C-56EE0FF4FF47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1. Criação de Plataforma Institucional</a:t>
          </a:r>
          <a:endParaRPr lang="pt-BR" b="1" dirty="0"/>
        </a:p>
      </dgm:t>
    </dgm:pt>
    <dgm:pt modelId="{E23E5ECF-4577-49D1-A132-071FB670B80F}" type="parTrans" cxnId="{5620D6DF-875B-4758-B9EE-9699F9802EE1}">
      <dgm:prSet/>
      <dgm:spPr/>
      <dgm:t>
        <a:bodyPr/>
        <a:lstStyle/>
        <a:p>
          <a:endParaRPr lang="pt-BR"/>
        </a:p>
      </dgm:t>
    </dgm:pt>
    <dgm:pt modelId="{85D0581D-A19E-4FFE-97DD-11E839051B30}" type="sibTrans" cxnId="{5620D6DF-875B-4758-B9EE-9699F9802EE1}">
      <dgm:prSet/>
      <dgm:spPr/>
      <dgm:t>
        <a:bodyPr/>
        <a:lstStyle/>
        <a:p>
          <a:endParaRPr lang="pt-BR"/>
        </a:p>
      </dgm:t>
    </dgm:pt>
    <dgm:pt modelId="{0C647B4B-A2F7-4504-B25E-80AE629D12B2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2. Definição de Atributos </a:t>
          </a:r>
          <a:endParaRPr lang="pt-BR" b="1" dirty="0"/>
        </a:p>
      </dgm:t>
    </dgm:pt>
    <dgm:pt modelId="{F22336A1-6AF0-40B8-9E66-3CC7C53CB091}" type="parTrans" cxnId="{6E5835DB-9C48-4E70-B51D-17101389A5DB}">
      <dgm:prSet/>
      <dgm:spPr/>
      <dgm:t>
        <a:bodyPr/>
        <a:lstStyle/>
        <a:p>
          <a:endParaRPr lang="pt-BR"/>
        </a:p>
      </dgm:t>
    </dgm:pt>
    <dgm:pt modelId="{BA00B205-C1B4-4A40-B562-70594F0FEBB7}" type="sibTrans" cxnId="{6E5835DB-9C48-4E70-B51D-17101389A5DB}">
      <dgm:prSet/>
      <dgm:spPr/>
      <dgm:t>
        <a:bodyPr/>
        <a:lstStyle/>
        <a:p>
          <a:endParaRPr lang="pt-BR"/>
        </a:p>
      </dgm:t>
    </dgm:pt>
    <dgm:pt modelId="{315C40DB-997C-42CB-8C81-60ECAC417067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3. Definição dos Indicadores </a:t>
          </a:r>
          <a:endParaRPr lang="pt-BR" b="1" dirty="0"/>
        </a:p>
      </dgm:t>
    </dgm:pt>
    <dgm:pt modelId="{C99B8CBC-E212-42A0-9562-7463375D75F1}" type="parTrans" cxnId="{DC0782BD-4BA0-40DD-AAE4-8D2EEC712307}">
      <dgm:prSet/>
      <dgm:spPr/>
      <dgm:t>
        <a:bodyPr/>
        <a:lstStyle/>
        <a:p>
          <a:endParaRPr lang="pt-BR"/>
        </a:p>
      </dgm:t>
    </dgm:pt>
    <dgm:pt modelId="{BF66E86F-4544-4FA3-8219-E74E2B65839D}" type="sibTrans" cxnId="{DC0782BD-4BA0-40DD-AAE4-8D2EEC712307}">
      <dgm:prSet/>
      <dgm:spPr/>
      <dgm:t>
        <a:bodyPr/>
        <a:lstStyle/>
        <a:p>
          <a:endParaRPr lang="pt-BR"/>
        </a:p>
      </dgm:t>
    </dgm:pt>
    <dgm:pt modelId="{BCE93A8F-BD38-4C0F-95B6-E9FDE3363C7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b="1" dirty="0" smtClean="0"/>
            <a:t>4. Cálculo dos Indicadores</a:t>
          </a:r>
          <a:endParaRPr lang="pt-BR" b="1" dirty="0"/>
        </a:p>
      </dgm:t>
    </dgm:pt>
    <dgm:pt modelId="{EB2E0FAD-7F4B-4CE0-890B-79CAF0E7F9EB}" type="parTrans" cxnId="{889F847E-1943-44C3-9672-9605A22C8E9F}">
      <dgm:prSet/>
      <dgm:spPr/>
      <dgm:t>
        <a:bodyPr/>
        <a:lstStyle/>
        <a:p>
          <a:endParaRPr lang="pt-BR"/>
        </a:p>
      </dgm:t>
    </dgm:pt>
    <dgm:pt modelId="{FAC811E7-680E-4AE0-9AA9-49960170DED1}" type="sibTrans" cxnId="{889F847E-1943-44C3-9672-9605A22C8E9F}">
      <dgm:prSet/>
      <dgm:spPr/>
      <dgm:t>
        <a:bodyPr/>
        <a:lstStyle/>
        <a:p>
          <a:endParaRPr lang="pt-BR"/>
        </a:p>
      </dgm:t>
    </dgm:pt>
    <dgm:pt modelId="{2DA212B1-CD88-4986-AC44-0E31C017E98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/>
            <a:t>5. Validação de Indicadores</a:t>
          </a:r>
          <a:endParaRPr lang="pt-BR" b="1" dirty="0"/>
        </a:p>
      </dgm:t>
    </dgm:pt>
    <dgm:pt modelId="{9F337732-10B2-40D1-8D52-0A463CB420D8}" type="parTrans" cxnId="{DD468D4F-4AF9-4711-A168-40EA8774BB44}">
      <dgm:prSet/>
      <dgm:spPr/>
      <dgm:t>
        <a:bodyPr/>
        <a:lstStyle/>
        <a:p>
          <a:endParaRPr lang="pt-BR"/>
        </a:p>
      </dgm:t>
    </dgm:pt>
    <dgm:pt modelId="{72BEF94D-8250-4A2F-9FCE-C9E69F536A07}" type="sibTrans" cxnId="{DD468D4F-4AF9-4711-A168-40EA8774BB44}">
      <dgm:prSet/>
      <dgm:spPr/>
      <dgm:t>
        <a:bodyPr/>
        <a:lstStyle/>
        <a:p>
          <a:endParaRPr lang="pt-BR"/>
        </a:p>
      </dgm:t>
    </dgm:pt>
    <dgm:pt modelId="{7B47CF57-E01A-4F2D-80D9-EA81E9254543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200" b="1" dirty="0" smtClean="0"/>
            <a:t>6</a:t>
          </a:r>
          <a:r>
            <a:rPr lang="pt-BR" sz="1300" b="1" dirty="0" smtClean="0"/>
            <a:t>. Divulgação de Resultados </a:t>
          </a:r>
          <a:endParaRPr lang="pt-BR" sz="1300" b="1" dirty="0"/>
        </a:p>
      </dgm:t>
    </dgm:pt>
    <dgm:pt modelId="{229CFB9E-3A18-4268-A1A0-CEF61EF4657E}" type="parTrans" cxnId="{92C25EF9-2305-4447-835B-D9302B82AACD}">
      <dgm:prSet/>
      <dgm:spPr/>
      <dgm:t>
        <a:bodyPr/>
        <a:lstStyle/>
        <a:p>
          <a:endParaRPr lang="pt-BR"/>
        </a:p>
      </dgm:t>
    </dgm:pt>
    <dgm:pt modelId="{33E9E2AC-5C52-4D79-BE15-3B9A872F9D80}" type="sibTrans" cxnId="{92C25EF9-2305-4447-835B-D9302B82AACD}">
      <dgm:prSet/>
      <dgm:spPr/>
      <dgm:t>
        <a:bodyPr/>
        <a:lstStyle/>
        <a:p>
          <a:endParaRPr lang="pt-BR"/>
        </a:p>
      </dgm:t>
    </dgm:pt>
    <dgm:pt modelId="{ACC8461B-F28B-43A4-A408-9B7A693E1423}" type="pres">
      <dgm:prSet presAssocID="{B49FABF3-23BF-40B7-9E8B-A8D111AF1C32}" presName="CompostProcess" presStyleCnt="0">
        <dgm:presLayoutVars>
          <dgm:dir/>
          <dgm:resizeHandles val="exact"/>
        </dgm:presLayoutVars>
      </dgm:prSet>
      <dgm:spPr/>
    </dgm:pt>
    <dgm:pt modelId="{BA5E29A4-8521-46CC-9F0C-5A6D340B33E9}" type="pres">
      <dgm:prSet presAssocID="{B49FABF3-23BF-40B7-9E8B-A8D111AF1C32}" presName="arrow" presStyleLbl="bgShp" presStyleIdx="0" presStyleCnt="1" custScaleX="117647" custLinFactNeighborX="989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97C7EFE6-94E6-4632-883A-C40557EB3A0E}" type="pres">
      <dgm:prSet presAssocID="{B49FABF3-23BF-40B7-9E8B-A8D111AF1C32}" presName="linearProcess" presStyleCnt="0"/>
      <dgm:spPr/>
    </dgm:pt>
    <dgm:pt modelId="{82F5FAF9-6B50-47A8-96AC-92F50C3F6FB5}" type="pres">
      <dgm:prSet presAssocID="{339E1751-CE08-48E4-835C-56EE0FF4FF47}" presName="textNode" presStyleLbl="node1" presStyleIdx="0" presStyleCnt="6" custScaleX="38777" custScaleY="68182" custLinFactX="-18873" custLinFactNeighborX="-100000" custLinFactNeighborY="3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8A9271-2D16-4191-A2BE-568E616E6D45}" type="pres">
      <dgm:prSet presAssocID="{85D0581D-A19E-4FFE-97DD-11E839051B30}" presName="sibTrans" presStyleCnt="0"/>
      <dgm:spPr/>
    </dgm:pt>
    <dgm:pt modelId="{1ED7F306-889A-4AA3-BD32-714EB1AEABC9}" type="pres">
      <dgm:prSet presAssocID="{0C647B4B-A2F7-4504-B25E-80AE629D12B2}" presName="textNode" presStyleLbl="node1" presStyleIdx="1" presStyleCnt="6" custScaleX="38777" custScaleY="68182" custLinFactX="-19966" custLinFactNeighborX="-100000" custLinFactNeighborY="3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DF5B1-159E-4DAC-B3C1-4C1D937EE05D}" type="pres">
      <dgm:prSet presAssocID="{BA00B205-C1B4-4A40-B562-70594F0FEBB7}" presName="sibTrans" presStyleCnt="0"/>
      <dgm:spPr/>
    </dgm:pt>
    <dgm:pt modelId="{4FE0999F-06DB-4D4C-9BDD-1BC8CAF4FC53}" type="pres">
      <dgm:prSet presAssocID="{315C40DB-997C-42CB-8C81-60ECAC417067}" presName="textNode" presStyleLbl="node1" presStyleIdx="2" presStyleCnt="6" custScaleX="38777" custScaleY="68182" custLinFactX="-19966" custLinFactNeighborX="-100000" custLinFactNeighborY="3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7F00AF-BFAE-44D7-BE3A-2D07AAE9680F}" type="pres">
      <dgm:prSet presAssocID="{BF66E86F-4544-4FA3-8219-E74E2B65839D}" presName="sibTrans" presStyleCnt="0"/>
      <dgm:spPr/>
    </dgm:pt>
    <dgm:pt modelId="{46695EA9-8532-44D0-8467-77FDAAB234F0}" type="pres">
      <dgm:prSet presAssocID="{BCE93A8F-BD38-4C0F-95B6-E9FDE3363C71}" presName="textNode" presStyleLbl="node1" presStyleIdx="3" presStyleCnt="6" custScaleX="38777" custScaleY="68182" custLinFactX="-19966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F3F83-DFDD-4CA5-90B8-1C571C385B8B}" type="pres">
      <dgm:prSet presAssocID="{FAC811E7-680E-4AE0-9AA9-49960170DED1}" presName="sibTrans" presStyleCnt="0"/>
      <dgm:spPr/>
    </dgm:pt>
    <dgm:pt modelId="{66604B6B-8170-46AF-9C1B-F7F7641B2B19}" type="pres">
      <dgm:prSet presAssocID="{2DA212B1-CD88-4986-AC44-0E31C017E982}" presName="textNode" presStyleLbl="node1" presStyleIdx="4" presStyleCnt="6" custScaleX="38777" custScaleY="68182" custLinFactX="-19966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593891-1FBA-4602-9373-F3E2507C4C7C}" type="pres">
      <dgm:prSet presAssocID="{72BEF94D-8250-4A2F-9FCE-C9E69F536A07}" presName="sibTrans" presStyleCnt="0"/>
      <dgm:spPr/>
    </dgm:pt>
    <dgm:pt modelId="{3BFE605F-0E37-4AE3-818D-257A69D9E1B0}" type="pres">
      <dgm:prSet presAssocID="{7B47CF57-E01A-4F2D-80D9-EA81E9254543}" presName="textNode" presStyleLbl="node1" presStyleIdx="5" presStyleCnt="6" custScaleX="38777" custScaleY="68182" custLinFactX="-14792" custLinFactNeighborX="-100000" custLinFactNeighborY="36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0782BD-4BA0-40DD-AAE4-8D2EEC712307}" srcId="{B49FABF3-23BF-40B7-9E8B-A8D111AF1C32}" destId="{315C40DB-997C-42CB-8C81-60ECAC417067}" srcOrd="2" destOrd="0" parTransId="{C99B8CBC-E212-42A0-9562-7463375D75F1}" sibTransId="{BF66E86F-4544-4FA3-8219-E74E2B65839D}"/>
    <dgm:cxn modelId="{7A206E29-F12A-4BAC-B1E9-802C9EA384AE}" type="presOf" srcId="{BCE93A8F-BD38-4C0F-95B6-E9FDE3363C71}" destId="{46695EA9-8532-44D0-8467-77FDAAB234F0}" srcOrd="0" destOrd="0" presId="urn:microsoft.com/office/officeart/2005/8/layout/hProcess9"/>
    <dgm:cxn modelId="{EAA04F96-57D2-441D-A0B9-18E7AFA59BC5}" type="presOf" srcId="{2DA212B1-CD88-4986-AC44-0E31C017E982}" destId="{66604B6B-8170-46AF-9C1B-F7F7641B2B19}" srcOrd="0" destOrd="0" presId="urn:microsoft.com/office/officeart/2005/8/layout/hProcess9"/>
    <dgm:cxn modelId="{9D7C53F6-1CB8-4AAD-99F5-73D6E15C5002}" type="presOf" srcId="{339E1751-CE08-48E4-835C-56EE0FF4FF47}" destId="{82F5FAF9-6B50-47A8-96AC-92F50C3F6FB5}" srcOrd="0" destOrd="0" presId="urn:microsoft.com/office/officeart/2005/8/layout/hProcess9"/>
    <dgm:cxn modelId="{5620D6DF-875B-4758-B9EE-9699F9802EE1}" srcId="{B49FABF3-23BF-40B7-9E8B-A8D111AF1C32}" destId="{339E1751-CE08-48E4-835C-56EE0FF4FF47}" srcOrd="0" destOrd="0" parTransId="{E23E5ECF-4577-49D1-A132-071FB670B80F}" sibTransId="{85D0581D-A19E-4FFE-97DD-11E839051B30}"/>
    <dgm:cxn modelId="{889F847E-1943-44C3-9672-9605A22C8E9F}" srcId="{B49FABF3-23BF-40B7-9E8B-A8D111AF1C32}" destId="{BCE93A8F-BD38-4C0F-95B6-E9FDE3363C71}" srcOrd="3" destOrd="0" parTransId="{EB2E0FAD-7F4B-4CE0-890B-79CAF0E7F9EB}" sibTransId="{FAC811E7-680E-4AE0-9AA9-49960170DED1}"/>
    <dgm:cxn modelId="{40AE0FCA-0F16-464C-BE50-E0AF35045C27}" type="presOf" srcId="{B49FABF3-23BF-40B7-9E8B-A8D111AF1C32}" destId="{ACC8461B-F28B-43A4-A408-9B7A693E1423}" srcOrd="0" destOrd="0" presId="urn:microsoft.com/office/officeart/2005/8/layout/hProcess9"/>
    <dgm:cxn modelId="{92C25EF9-2305-4447-835B-D9302B82AACD}" srcId="{B49FABF3-23BF-40B7-9E8B-A8D111AF1C32}" destId="{7B47CF57-E01A-4F2D-80D9-EA81E9254543}" srcOrd="5" destOrd="0" parTransId="{229CFB9E-3A18-4268-A1A0-CEF61EF4657E}" sibTransId="{33E9E2AC-5C52-4D79-BE15-3B9A872F9D80}"/>
    <dgm:cxn modelId="{6E5835DB-9C48-4E70-B51D-17101389A5DB}" srcId="{B49FABF3-23BF-40B7-9E8B-A8D111AF1C32}" destId="{0C647B4B-A2F7-4504-B25E-80AE629D12B2}" srcOrd="1" destOrd="0" parTransId="{F22336A1-6AF0-40B8-9E66-3CC7C53CB091}" sibTransId="{BA00B205-C1B4-4A40-B562-70594F0FEBB7}"/>
    <dgm:cxn modelId="{1C9562E6-E204-4801-9E6B-C83A8BE84462}" type="presOf" srcId="{315C40DB-997C-42CB-8C81-60ECAC417067}" destId="{4FE0999F-06DB-4D4C-9BDD-1BC8CAF4FC53}" srcOrd="0" destOrd="0" presId="urn:microsoft.com/office/officeart/2005/8/layout/hProcess9"/>
    <dgm:cxn modelId="{5593E0B6-33DD-4750-828A-244C980B9B23}" type="presOf" srcId="{0C647B4B-A2F7-4504-B25E-80AE629D12B2}" destId="{1ED7F306-889A-4AA3-BD32-714EB1AEABC9}" srcOrd="0" destOrd="0" presId="urn:microsoft.com/office/officeart/2005/8/layout/hProcess9"/>
    <dgm:cxn modelId="{DD468D4F-4AF9-4711-A168-40EA8774BB44}" srcId="{B49FABF3-23BF-40B7-9E8B-A8D111AF1C32}" destId="{2DA212B1-CD88-4986-AC44-0E31C017E982}" srcOrd="4" destOrd="0" parTransId="{9F337732-10B2-40D1-8D52-0A463CB420D8}" sibTransId="{72BEF94D-8250-4A2F-9FCE-C9E69F536A07}"/>
    <dgm:cxn modelId="{5C0F6284-95EA-4563-BC3A-24A0C68E7E02}" type="presOf" srcId="{7B47CF57-E01A-4F2D-80D9-EA81E9254543}" destId="{3BFE605F-0E37-4AE3-818D-257A69D9E1B0}" srcOrd="0" destOrd="0" presId="urn:microsoft.com/office/officeart/2005/8/layout/hProcess9"/>
    <dgm:cxn modelId="{7D1FA252-9A11-4BDF-B6A2-99084AE5F062}" type="presParOf" srcId="{ACC8461B-F28B-43A4-A408-9B7A693E1423}" destId="{BA5E29A4-8521-46CC-9F0C-5A6D340B33E9}" srcOrd="0" destOrd="0" presId="urn:microsoft.com/office/officeart/2005/8/layout/hProcess9"/>
    <dgm:cxn modelId="{0F726262-8A82-4184-BB48-CE567A32E8F5}" type="presParOf" srcId="{ACC8461B-F28B-43A4-A408-9B7A693E1423}" destId="{97C7EFE6-94E6-4632-883A-C40557EB3A0E}" srcOrd="1" destOrd="0" presId="urn:microsoft.com/office/officeart/2005/8/layout/hProcess9"/>
    <dgm:cxn modelId="{524CFDC9-3A5C-4FB2-920C-C4496EB49858}" type="presParOf" srcId="{97C7EFE6-94E6-4632-883A-C40557EB3A0E}" destId="{82F5FAF9-6B50-47A8-96AC-92F50C3F6FB5}" srcOrd="0" destOrd="0" presId="urn:microsoft.com/office/officeart/2005/8/layout/hProcess9"/>
    <dgm:cxn modelId="{395581DA-BC4F-4967-AFB3-15CB486B1899}" type="presParOf" srcId="{97C7EFE6-94E6-4632-883A-C40557EB3A0E}" destId="{3C8A9271-2D16-4191-A2BE-568E616E6D45}" srcOrd="1" destOrd="0" presId="urn:microsoft.com/office/officeart/2005/8/layout/hProcess9"/>
    <dgm:cxn modelId="{2300CE88-A755-4857-B397-0E4B4F7A461D}" type="presParOf" srcId="{97C7EFE6-94E6-4632-883A-C40557EB3A0E}" destId="{1ED7F306-889A-4AA3-BD32-714EB1AEABC9}" srcOrd="2" destOrd="0" presId="urn:microsoft.com/office/officeart/2005/8/layout/hProcess9"/>
    <dgm:cxn modelId="{C574E147-9ED0-4285-B797-85DF4E3111DA}" type="presParOf" srcId="{97C7EFE6-94E6-4632-883A-C40557EB3A0E}" destId="{03FDF5B1-159E-4DAC-B3C1-4C1D937EE05D}" srcOrd="3" destOrd="0" presId="urn:microsoft.com/office/officeart/2005/8/layout/hProcess9"/>
    <dgm:cxn modelId="{90D81E39-F05D-42F5-8196-95F2F18C2B03}" type="presParOf" srcId="{97C7EFE6-94E6-4632-883A-C40557EB3A0E}" destId="{4FE0999F-06DB-4D4C-9BDD-1BC8CAF4FC53}" srcOrd="4" destOrd="0" presId="urn:microsoft.com/office/officeart/2005/8/layout/hProcess9"/>
    <dgm:cxn modelId="{6808FDEE-CD9D-46CF-BADB-226EBDED05F2}" type="presParOf" srcId="{97C7EFE6-94E6-4632-883A-C40557EB3A0E}" destId="{C87F00AF-BFAE-44D7-BE3A-2D07AAE9680F}" srcOrd="5" destOrd="0" presId="urn:microsoft.com/office/officeart/2005/8/layout/hProcess9"/>
    <dgm:cxn modelId="{A73BCBA1-748B-4707-A196-5116AB08F9C0}" type="presParOf" srcId="{97C7EFE6-94E6-4632-883A-C40557EB3A0E}" destId="{46695EA9-8532-44D0-8467-77FDAAB234F0}" srcOrd="6" destOrd="0" presId="urn:microsoft.com/office/officeart/2005/8/layout/hProcess9"/>
    <dgm:cxn modelId="{DD5BEFF2-074E-4A6F-A892-7F0B507CA0D4}" type="presParOf" srcId="{97C7EFE6-94E6-4632-883A-C40557EB3A0E}" destId="{6F8F3F83-DFDD-4CA5-90B8-1C571C385B8B}" srcOrd="7" destOrd="0" presId="urn:microsoft.com/office/officeart/2005/8/layout/hProcess9"/>
    <dgm:cxn modelId="{992C1797-AF96-4755-BD4B-C7DC3E7EBE46}" type="presParOf" srcId="{97C7EFE6-94E6-4632-883A-C40557EB3A0E}" destId="{66604B6B-8170-46AF-9C1B-F7F7641B2B19}" srcOrd="8" destOrd="0" presId="urn:microsoft.com/office/officeart/2005/8/layout/hProcess9"/>
    <dgm:cxn modelId="{DD038316-8D7E-4445-BA59-1E00650FA718}" type="presParOf" srcId="{97C7EFE6-94E6-4632-883A-C40557EB3A0E}" destId="{F2593891-1FBA-4602-9373-F3E2507C4C7C}" srcOrd="9" destOrd="0" presId="urn:microsoft.com/office/officeart/2005/8/layout/hProcess9"/>
    <dgm:cxn modelId="{7FD491ED-3DE5-4F2A-9BF3-D59A43AE4A03}" type="presParOf" srcId="{97C7EFE6-94E6-4632-883A-C40557EB3A0E}" destId="{3BFE605F-0E37-4AE3-818D-257A69D9E1B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6AFB2-6984-4939-AFC8-1775E4692565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350FC01-4844-4F18-864D-EDA3D460AF46}">
      <dgm:prSet phldrT="[Texto]" custT="1"/>
      <dgm:spPr/>
      <dgm:t>
        <a:bodyPr/>
        <a:lstStyle/>
        <a:p>
          <a:r>
            <a:rPr lang="pt-BR" sz="1300" b="1" dirty="0" smtClean="0"/>
            <a:t>Identificação de lacunas em bases de dados</a:t>
          </a:r>
          <a:endParaRPr lang="pt-BR" sz="1300" b="1" dirty="0"/>
        </a:p>
      </dgm:t>
    </dgm:pt>
    <dgm:pt modelId="{93168756-E337-47CA-8AC1-64121628EBC3}" type="parTrans" cxnId="{0F8C1BBE-B1E4-4F2B-B532-2A2B8B36C8FC}">
      <dgm:prSet/>
      <dgm:spPr/>
      <dgm:t>
        <a:bodyPr/>
        <a:lstStyle/>
        <a:p>
          <a:endParaRPr lang="pt-BR"/>
        </a:p>
      </dgm:t>
    </dgm:pt>
    <dgm:pt modelId="{7FBFE4DA-2EF2-4A47-9E58-0CA69C644E21}" type="sibTrans" cxnId="{0F8C1BBE-B1E4-4F2B-B532-2A2B8B36C8FC}">
      <dgm:prSet/>
      <dgm:spPr/>
      <dgm:t>
        <a:bodyPr/>
        <a:lstStyle/>
        <a:p>
          <a:endParaRPr lang="pt-BR"/>
        </a:p>
      </dgm:t>
    </dgm:pt>
    <dgm:pt modelId="{47A81C66-E6C6-4A33-9909-30F4FA89D6B6}">
      <dgm:prSet phldrT="[Texto]" custT="1"/>
      <dgm:spPr/>
      <dgm:t>
        <a:bodyPr/>
        <a:lstStyle/>
        <a:p>
          <a:r>
            <a:rPr lang="pt-BR" sz="1300" b="1" dirty="0" smtClean="0"/>
            <a:t>Edição de publicações temáticas</a:t>
          </a:r>
          <a:endParaRPr lang="pt-BR" sz="1300" b="1" dirty="0"/>
        </a:p>
      </dgm:t>
    </dgm:pt>
    <dgm:pt modelId="{1CAC00FC-D4F5-4D51-95D4-D444F2687B1C}" type="parTrans" cxnId="{26CAE6B2-407C-4EE9-965A-B119E68F48BF}">
      <dgm:prSet/>
      <dgm:spPr/>
      <dgm:t>
        <a:bodyPr/>
        <a:lstStyle/>
        <a:p>
          <a:endParaRPr lang="pt-BR"/>
        </a:p>
      </dgm:t>
    </dgm:pt>
    <dgm:pt modelId="{2EF1414B-0F89-4426-900B-EEA7E2ABCEC6}" type="sibTrans" cxnId="{26CAE6B2-407C-4EE9-965A-B119E68F48BF}">
      <dgm:prSet/>
      <dgm:spPr/>
      <dgm:t>
        <a:bodyPr/>
        <a:lstStyle/>
        <a:p>
          <a:endParaRPr lang="pt-BR"/>
        </a:p>
      </dgm:t>
    </dgm:pt>
    <dgm:pt modelId="{567C35D1-41C7-4990-AAB7-304334478FFF}">
      <dgm:prSet phldrT="[Texto]" custT="1"/>
      <dgm:spPr/>
      <dgm:t>
        <a:bodyPr/>
        <a:lstStyle/>
        <a:p>
          <a:r>
            <a:rPr lang="pt-BR" sz="1300" b="1" dirty="0" smtClean="0"/>
            <a:t>Produção de relatórios internacionais</a:t>
          </a:r>
          <a:endParaRPr lang="pt-BR" sz="1300" b="1" dirty="0"/>
        </a:p>
      </dgm:t>
    </dgm:pt>
    <dgm:pt modelId="{2BFE7A9C-5114-405C-829C-FEEEAAD2E654}" type="parTrans" cxnId="{2BA7F3D4-D015-42A4-BA6C-C848EA68D31C}">
      <dgm:prSet/>
      <dgm:spPr/>
      <dgm:t>
        <a:bodyPr/>
        <a:lstStyle/>
        <a:p>
          <a:endParaRPr lang="pt-BR"/>
        </a:p>
      </dgm:t>
    </dgm:pt>
    <dgm:pt modelId="{535AB717-9295-45B9-AA8A-56BA2CE8AF05}" type="sibTrans" cxnId="{2BA7F3D4-D015-42A4-BA6C-C848EA68D31C}">
      <dgm:prSet/>
      <dgm:spPr/>
      <dgm:t>
        <a:bodyPr/>
        <a:lstStyle/>
        <a:p>
          <a:endParaRPr lang="pt-BR"/>
        </a:p>
      </dgm:t>
    </dgm:pt>
    <dgm:pt modelId="{9E2F331A-A6BA-4592-917F-FBCBAA752EFE}">
      <dgm:prSet custT="1"/>
      <dgm:spPr/>
      <dgm:t>
        <a:bodyPr/>
        <a:lstStyle/>
        <a:p>
          <a:r>
            <a:rPr lang="pt-BR" sz="1300" b="1" dirty="0" smtClean="0"/>
            <a:t>Subsídio à tomada de decisões</a:t>
          </a:r>
          <a:endParaRPr lang="pt-BR" sz="1300" b="1" dirty="0"/>
        </a:p>
      </dgm:t>
    </dgm:pt>
    <dgm:pt modelId="{157A382C-5DEC-4DC2-AA51-F7528C0D08D1}" type="parTrans" cxnId="{10BC2748-F628-4C64-B813-061CF9CA22D9}">
      <dgm:prSet/>
      <dgm:spPr/>
      <dgm:t>
        <a:bodyPr/>
        <a:lstStyle/>
        <a:p>
          <a:endParaRPr lang="pt-BR"/>
        </a:p>
      </dgm:t>
    </dgm:pt>
    <dgm:pt modelId="{525920B7-21F3-4F22-82F5-E76E6C786CBC}" type="sibTrans" cxnId="{10BC2748-F628-4C64-B813-061CF9CA22D9}">
      <dgm:prSet/>
      <dgm:spPr/>
      <dgm:t>
        <a:bodyPr/>
        <a:lstStyle/>
        <a:p>
          <a:endParaRPr lang="pt-BR"/>
        </a:p>
      </dgm:t>
    </dgm:pt>
    <dgm:pt modelId="{8BA69BF5-F1AC-480E-8DC8-7695A0024887}">
      <dgm:prSet custT="1"/>
      <dgm:spPr/>
      <dgm:t>
        <a:bodyPr/>
        <a:lstStyle/>
        <a:p>
          <a:r>
            <a:rPr lang="pt-BR" sz="1300" b="1" dirty="0" smtClean="0"/>
            <a:t>Promoção da transparência ativa</a:t>
          </a:r>
          <a:endParaRPr lang="pt-BR" sz="1300" b="1" dirty="0"/>
        </a:p>
      </dgm:t>
    </dgm:pt>
    <dgm:pt modelId="{BDA7B0BF-1F2F-414A-BA3F-4F61253CB203}" type="parTrans" cxnId="{4E6C576B-CB4E-40A1-A143-58AE06873EA5}">
      <dgm:prSet/>
      <dgm:spPr/>
    </dgm:pt>
    <dgm:pt modelId="{CD9315BC-2392-4E9C-B838-ABD265F31937}" type="sibTrans" cxnId="{4E6C576B-CB4E-40A1-A143-58AE06873EA5}">
      <dgm:prSet/>
      <dgm:spPr/>
    </dgm:pt>
    <dgm:pt modelId="{0E1FBA12-109E-4074-B0E3-8B88D9DF3C39}" type="pres">
      <dgm:prSet presAssocID="{1DB6AFB2-6984-4939-AFC8-1775E469256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F3FD40-EAA7-4C03-A38C-5E77339C60CA}" type="pres">
      <dgm:prSet presAssocID="{1DB6AFB2-6984-4939-AFC8-1775E4692565}" presName="wedge1" presStyleLbl="node1" presStyleIdx="0" presStyleCnt="5"/>
      <dgm:spPr/>
      <dgm:t>
        <a:bodyPr/>
        <a:lstStyle/>
        <a:p>
          <a:endParaRPr lang="pt-BR"/>
        </a:p>
      </dgm:t>
    </dgm:pt>
    <dgm:pt modelId="{B02B6703-823E-4064-9FF3-CCC8042E1EED}" type="pres">
      <dgm:prSet presAssocID="{1DB6AFB2-6984-4939-AFC8-1775E469256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803CDA-D2FB-4C17-A04E-518E104DC1DA}" type="pres">
      <dgm:prSet presAssocID="{1DB6AFB2-6984-4939-AFC8-1775E4692565}" presName="wedge2" presStyleLbl="node1" presStyleIdx="1" presStyleCnt="5"/>
      <dgm:spPr/>
      <dgm:t>
        <a:bodyPr/>
        <a:lstStyle/>
        <a:p>
          <a:endParaRPr lang="pt-BR"/>
        </a:p>
      </dgm:t>
    </dgm:pt>
    <dgm:pt modelId="{23287A21-1E83-460E-AC16-0A6E498F0614}" type="pres">
      <dgm:prSet presAssocID="{1DB6AFB2-6984-4939-AFC8-1775E469256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3252A4-ECF2-486E-9B50-F24F651F638B}" type="pres">
      <dgm:prSet presAssocID="{1DB6AFB2-6984-4939-AFC8-1775E4692565}" presName="wedge3" presStyleLbl="node1" presStyleIdx="2" presStyleCnt="5"/>
      <dgm:spPr/>
      <dgm:t>
        <a:bodyPr/>
        <a:lstStyle/>
        <a:p>
          <a:endParaRPr lang="pt-BR"/>
        </a:p>
      </dgm:t>
    </dgm:pt>
    <dgm:pt modelId="{2F0E11EC-7609-4365-910F-75B5B5D66CB0}" type="pres">
      <dgm:prSet presAssocID="{1DB6AFB2-6984-4939-AFC8-1775E469256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E8EA94-3348-4C17-8842-D247840315F9}" type="pres">
      <dgm:prSet presAssocID="{1DB6AFB2-6984-4939-AFC8-1775E4692565}" presName="wedge4" presStyleLbl="node1" presStyleIdx="3" presStyleCnt="5"/>
      <dgm:spPr/>
      <dgm:t>
        <a:bodyPr/>
        <a:lstStyle/>
        <a:p>
          <a:endParaRPr lang="pt-BR"/>
        </a:p>
      </dgm:t>
    </dgm:pt>
    <dgm:pt modelId="{80F09B1B-857A-4332-93EC-0EB8D0F7238E}" type="pres">
      <dgm:prSet presAssocID="{1DB6AFB2-6984-4939-AFC8-1775E469256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68933C-173D-4953-B1BA-FE3858A43BD6}" type="pres">
      <dgm:prSet presAssocID="{1DB6AFB2-6984-4939-AFC8-1775E4692565}" presName="wedge5" presStyleLbl="node1" presStyleIdx="4" presStyleCnt="5"/>
      <dgm:spPr/>
      <dgm:t>
        <a:bodyPr/>
        <a:lstStyle/>
        <a:p>
          <a:endParaRPr lang="pt-BR"/>
        </a:p>
      </dgm:t>
    </dgm:pt>
    <dgm:pt modelId="{AD31CCCB-34DA-49DF-B3B6-6C6DADA20807}" type="pres">
      <dgm:prSet presAssocID="{1DB6AFB2-6984-4939-AFC8-1775E469256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FAB355-F5ED-4EC0-A9E2-B0D35E64F733}" type="presOf" srcId="{5350FC01-4844-4F18-864D-EDA3D460AF46}" destId="{E7F3FD40-EAA7-4C03-A38C-5E77339C60CA}" srcOrd="0" destOrd="0" presId="urn:microsoft.com/office/officeart/2005/8/layout/chart3"/>
    <dgm:cxn modelId="{B8BDBDC5-0C72-4917-9FAA-51623BF4DE90}" type="presOf" srcId="{567C35D1-41C7-4990-AAB7-304334478FFF}" destId="{2F0E11EC-7609-4365-910F-75B5B5D66CB0}" srcOrd="1" destOrd="0" presId="urn:microsoft.com/office/officeart/2005/8/layout/chart3"/>
    <dgm:cxn modelId="{2BA7F3D4-D015-42A4-BA6C-C848EA68D31C}" srcId="{1DB6AFB2-6984-4939-AFC8-1775E4692565}" destId="{567C35D1-41C7-4990-AAB7-304334478FFF}" srcOrd="2" destOrd="0" parTransId="{2BFE7A9C-5114-405C-829C-FEEEAAD2E654}" sibTransId="{535AB717-9295-45B9-AA8A-56BA2CE8AF05}"/>
    <dgm:cxn modelId="{26CAE6B2-407C-4EE9-965A-B119E68F48BF}" srcId="{1DB6AFB2-6984-4939-AFC8-1775E4692565}" destId="{47A81C66-E6C6-4A33-9909-30F4FA89D6B6}" srcOrd="1" destOrd="0" parTransId="{1CAC00FC-D4F5-4D51-95D4-D444F2687B1C}" sibTransId="{2EF1414B-0F89-4426-900B-EEA7E2ABCEC6}"/>
    <dgm:cxn modelId="{12E5B4A3-3884-4EC3-A417-2EE503626127}" type="presOf" srcId="{1DB6AFB2-6984-4939-AFC8-1775E4692565}" destId="{0E1FBA12-109E-4074-B0E3-8B88D9DF3C39}" srcOrd="0" destOrd="0" presId="urn:microsoft.com/office/officeart/2005/8/layout/chart3"/>
    <dgm:cxn modelId="{10BC2748-F628-4C64-B813-061CF9CA22D9}" srcId="{1DB6AFB2-6984-4939-AFC8-1775E4692565}" destId="{9E2F331A-A6BA-4592-917F-FBCBAA752EFE}" srcOrd="3" destOrd="0" parTransId="{157A382C-5DEC-4DC2-AA51-F7528C0D08D1}" sibTransId="{525920B7-21F3-4F22-82F5-E76E6C786CBC}"/>
    <dgm:cxn modelId="{0F8C1BBE-B1E4-4F2B-B532-2A2B8B36C8FC}" srcId="{1DB6AFB2-6984-4939-AFC8-1775E4692565}" destId="{5350FC01-4844-4F18-864D-EDA3D460AF46}" srcOrd="0" destOrd="0" parTransId="{93168756-E337-47CA-8AC1-64121628EBC3}" sibTransId="{7FBFE4DA-2EF2-4A47-9E58-0CA69C644E21}"/>
    <dgm:cxn modelId="{EC4CA17C-EB0C-4E3C-BA9D-DF23C50D8D7C}" type="presOf" srcId="{8BA69BF5-F1AC-480E-8DC8-7695A0024887}" destId="{AD31CCCB-34DA-49DF-B3B6-6C6DADA20807}" srcOrd="1" destOrd="0" presId="urn:microsoft.com/office/officeart/2005/8/layout/chart3"/>
    <dgm:cxn modelId="{80E005AB-2508-4676-A27A-A1BA2B3863DC}" type="presOf" srcId="{47A81C66-E6C6-4A33-9909-30F4FA89D6B6}" destId="{23287A21-1E83-460E-AC16-0A6E498F0614}" srcOrd="1" destOrd="0" presId="urn:microsoft.com/office/officeart/2005/8/layout/chart3"/>
    <dgm:cxn modelId="{0610E2FF-300F-4B84-B424-47FF4133FA02}" type="presOf" srcId="{567C35D1-41C7-4990-AAB7-304334478FFF}" destId="{783252A4-ECF2-486E-9B50-F24F651F638B}" srcOrd="0" destOrd="0" presId="urn:microsoft.com/office/officeart/2005/8/layout/chart3"/>
    <dgm:cxn modelId="{40DDB874-6EC3-4AAF-AA9F-CC4B1EE9CB33}" type="presOf" srcId="{8BA69BF5-F1AC-480E-8DC8-7695A0024887}" destId="{1E68933C-173D-4953-B1BA-FE3858A43BD6}" srcOrd="0" destOrd="0" presId="urn:microsoft.com/office/officeart/2005/8/layout/chart3"/>
    <dgm:cxn modelId="{82EA0698-6A5A-499A-B540-D53EDDBD00B5}" type="presOf" srcId="{9E2F331A-A6BA-4592-917F-FBCBAA752EFE}" destId="{80F09B1B-857A-4332-93EC-0EB8D0F7238E}" srcOrd="1" destOrd="0" presId="urn:microsoft.com/office/officeart/2005/8/layout/chart3"/>
    <dgm:cxn modelId="{C35F6F6C-6788-4EC7-83A3-30D508F5BC32}" type="presOf" srcId="{47A81C66-E6C6-4A33-9909-30F4FA89D6B6}" destId="{B6803CDA-D2FB-4C17-A04E-518E104DC1DA}" srcOrd="0" destOrd="0" presId="urn:microsoft.com/office/officeart/2005/8/layout/chart3"/>
    <dgm:cxn modelId="{D9D09F8F-5BE9-44FF-807F-6B6767D098DF}" type="presOf" srcId="{5350FC01-4844-4F18-864D-EDA3D460AF46}" destId="{B02B6703-823E-4064-9FF3-CCC8042E1EED}" srcOrd="1" destOrd="0" presId="urn:microsoft.com/office/officeart/2005/8/layout/chart3"/>
    <dgm:cxn modelId="{BFB6AEF4-BCA3-45F1-87AE-94F0E0839A9C}" type="presOf" srcId="{9E2F331A-A6BA-4592-917F-FBCBAA752EFE}" destId="{B4E8EA94-3348-4C17-8842-D247840315F9}" srcOrd="0" destOrd="0" presId="urn:microsoft.com/office/officeart/2005/8/layout/chart3"/>
    <dgm:cxn modelId="{4E6C576B-CB4E-40A1-A143-58AE06873EA5}" srcId="{1DB6AFB2-6984-4939-AFC8-1775E4692565}" destId="{8BA69BF5-F1AC-480E-8DC8-7695A0024887}" srcOrd="4" destOrd="0" parTransId="{BDA7B0BF-1F2F-414A-BA3F-4F61253CB203}" sibTransId="{CD9315BC-2392-4E9C-B838-ABD265F31937}"/>
    <dgm:cxn modelId="{F45D6558-EBD4-4B7A-A8B6-29AF3BA51B1F}" type="presParOf" srcId="{0E1FBA12-109E-4074-B0E3-8B88D9DF3C39}" destId="{E7F3FD40-EAA7-4C03-A38C-5E77339C60CA}" srcOrd="0" destOrd="0" presId="urn:microsoft.com/office/officeart/2005/8/layout/chart3"/>
    <dgm:cxn modelId="{A1BA71D9-A765-4903-8CD4-AF0EBB2B402F}" type="presParOf" srcId="{0E1FBA12-109E-4074-B0E3-8B88D9DF3C39}" destId="{B02B6703-823E-4064-9FF3-CCC8042E1EED}" srcOrd="1" destOrd="0" presId="urn:microsoft.com/office/officeart/2005/8/layout/chart3"/>
    <dgm:cxn modelId="{09FEFC1B-67D8-43C1-A75C-56F5DC3EB72B}" type="presParOf" srcId="{0E1FBA12-109E-4074-B0E3-8B88D9DF3C39}" destId="{B6803CDA-D2FB-4C17-A04E-518E104DC1DA}" srcOrd="2" destOrd="0" presId="urn:microsoft.com/office/officeart/2005/8/layout/chart3"/>
    <dgm:cxn modelId="{6466A23A-7874-4FA1-B143-0B61705842F9}" type="presParOf" srcId="{0E1FBA12-109E-4074-B0E3-8B88D9DF3C39}" destId="{23287A21-1E83-460E-AC16-0A6E498F0614}" srcOrd="3" destOrd="0" presId="urn:microsoft.com/office/officeart/2005/8/layout/chart3"/>
    <dgm:cxn modelId="{38DD8C8E-31B2-41F4-86DE-0D74AEC69896}" type="presParOf" srcId="{0E1FBA12-109E-4074-B0E3-8B88D9DF3C39}" destId="{783252A4-ECF2-486E-9B50-F24F651F638B}" srcOrd="4" destOrd="0" presId="urn:microsoft.com/office/officeart/2005/8/layout/chart3"/>
    <dgm:cxn modelId="{12A8BA7A-6A96-4062-99F1-C15E535BE8C7}" type="presParOf" srcId="{0E1FBA12-109E-4074-B0E3-8B88D9DF3C39}" destId="{2F0E11EC-7609-4365-910F-75B5B5D66CB0}" srcOrd="5" destOrd="0" presId="urn:microsoft.com/office/officeart/2005/8/layout/chart3"/>
    <dgm:cxn modelId="{121BD496-0F81-493D-AE63-B994E766EA34}" type="presParOf" srcId="{0E1FBA12-109E-4074-B0E3-8B88D9DF3C39}" destId="{B4E8EA94-3348-4C17-8842-D247840315F9}" srcOrd="6" destOrd="0" presId="urn:microsoft.com/office/officeart/2005/8/layout/chart3"/>
    <dgm:cxn modelId="{BF5DB124-57A2-4634-856E-442122951E23}" type="presParOf" srcId="{0E1FBA12-109E-4074-B0E3-8B88D9DF3C39}" destId="{80F09B1B-857A-4332-93EC-0EB8D0F7238E}" srcOrd="7" destOrd="0" presId="urn:microsoft.com/office/officeart/2005/8/layout/chart3"/>
    <dgm:cxn modelId="{EBF9F6D4-0A16-4D91-849A-B0613992BDE8}" type="presParOf" srcId="{0E1FBA12-109E-4074-B0E3-8B88D9DF3C39}" destId="{1E68933C-173D-4953-B1BA-FE3858A43BD6}" srcOrd="8" destOrd="0" presId="urn:microsoft.com/office/officeart/2005/8/layout/chart3"/>
    <dgm:cxn modelId="{39CFA41D-E0D2-4BF5-A32B-0612405CAEC1}" type="presParOf" srcId="{0E1FBA12-109E-4074-B0E3-8B88D9DF3C39}" destId="{AD31CCCB-34DA-49DF-B3B6-6C6DADA2080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CB42C-406D-4B6C-81AB-790596D87A08}">
      <dsp:nvSpPr>
        <dsp:cNvPr id="0" name=""/>
        <dsp:cNvSpPr/>
      </dsp:nvSpPr>
      <dsp:spPr>
        <a:xfrm>
          <a:off x="1736508" y="1911274"/>
          <a:ext cx="2619975" cy="498794"/>
        </a:xfrm>
        <a:custGeom>
          <a:avLst/>
          <a:gdLst/>
          <a:ahLst/>
          <a:cxnLst/>
          <a:rect l="0" t="0" r="0" b="0"/>
          <a:pathLst>
            <a:path>
              <a:moveTo>
                <a:pt x="2619975" y="0"/>
              </a:moveTo>
              <a:lnTo>
                <a:pt x="2619975" y="498794"/>
              </a:lnTo>
              <a:lnTo>
                <a:pt x="0" y="4987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0C721-CC94-4DBA-9604-DFBED2326ADB}">
      <dsp:nvSpPr>
        <dsp:cNvPr id="0" name=""/>
        <dsp:cNvSpPr/>
      </dsp:nvSpPr>
      <dsp:spPr>
        <a:xfrm>
          <a:off x="4356484" y="1911274"/>
          <a:ext cx="3694688" cy="137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218"/>
              </a:lnTo>
              <a:lnTo>
                <a:pt x="3694688" y="1253218"/>
              </a:lnTo>
              <a:lnTo>
                <a:pt x="3694688" y="1378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6B128-0FF3-46CB-85CD-9257EDE6F850}">
      <dsp:nvSpPr>
        <dsp:cNvPr id="0" name=""/>
        <dsp:cNvSpPr/>
      </dsp:nvSpPr>
      <dsp:spPr>
        <a:xfrm>
          <a:off x="4356484" y="1911274"/>
          <a:ext cx="2173151" cy="137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218"/>
              </a:lnTo>
              <a:lnTo>
                <a:pt x="2173151" y="1253218"/>
              </a:lnTo>
              <a:lnTo>
                <a:pt x="2173151" y="1378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15ECA-E885-4295-8247-DDB2D0BA8FE7}">
      <dsp:nvSpPr>
        <dsp:cNvPr id="0" name=""/>
        <dsp:cNvSpPr/>
      </dsp:nvSpPr>
      <dsp:spPr>
        <a:xfrm>
          <a:off x="4356484" y="1911274"/>
          <a:ext cx="695275" cy="137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218"/>
              </a:lnTo>
              <a:lnTo>
                <a:pt x="695275" y="1253218"/>
              </a:lnTo>
              <a:lnTo>
                <a:pt x="695275" y="1378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51789-7A32-4340-B151-89C570D52ED0}">
      <dsp:nvSpPr>
        <dsp:cNvPr id="0" name=""/>
        <dsp:cNvSpPr/>
      </dsp:nvSpPr>
      <dsp:spPr>
        <a:xfrm>
          <a:off x="3573884" y="1911274"/>
          <a:ext cx="782599" cy="1378855"/>
        </a:xfrm>
        <a:custGeom>
          <a:avLst/>
          <a:gdLst/>
          <a:ahLst/>
          <a:cxnLst/>
          <a:rect l="0" t="0" r="0" b="0"/>
          <a:pathLst>
            <a:path>
              <a:moveTo>
                <a:pt x="782599" y="0"/>
              </a:moveTo>
              <a:lnTo>
                <a:pt x="782599" y="1253218"/>
              </a:lnTo>
              <a:lnTo>
                <a:pt x="0" y="1253218"/>
              </a:lnTo>
              <a:lnTo>
                <a:pt x="0" y="1378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72130-A301-4C0F-80F8-5959910A1668}">
      <dsp:nvSpPr>
        <dsp:cNvPr id="0" name=""/>
        <dsp:cNvSpPr/>
      </dsp:nvSpPr>
      <dsp:spPr>
        <a:xfrm>
          <a:off x="2096008" y="1911274"/>
          <a:ext cx="2260475" cy="1378855"/>
        </a:xfrm>
        <a:custGeom>
          <a:avLst/>
          <a:gdLst/>
          <a:ahLst/>
          <a:cxnLst/>
          <a:rect l="0" t="0" r="0" b="0"/>
          <a:pathLst>
            <a:path>
              <a:moveTo>
                <a:pt x="2260475" y="0"/>
              </a:moveTo>
              <a:lnTo>
                <a:pt x="2260475" y="1253218"/>
              </a:lnTo>
              <a:lnTo>
                <a:pt x="0" y="1253218"/>
              </a:lnTo>
              <a:lnTo>
                <a:pt x="0" y="1378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71D5C-5228-42E7-BEE6-56DBE0D71B9A}">
      <dsp:nvSpPr>
        <dsp:cNvPr id="0" name=""/>
        <dsp:cNvSpPr/>
      </dsp:nvSpPr>
      <dsp:spPr>
        <a:xfrm>
          <a:off x="618133" y="1911274"/>
          <a:ext cx="3738350" cy="1378855"/>
        </a:xfrm>
        <a:custGeom>
          <a:avLst/>
          <a:gdLst/>
          <a:ahLst/>
          <a:cxnLst/>
          <a:rect l="0" t="0" r="0" b="0"/>
          <a:pathLst>
            <a:path>
              <a:moveTo>
                <a:pt x="3738350" y="0"/>
              </a:moveTo>
              <a:lnTo>
                <a:pt x="3738350" y="1253218"/>
              </a:lnTo>
              <a:lnTo>
                <a:pt x="0" y="1253218"/>
              </a:lnTo>
              <a:lnTo>
                <a:pt x="0" y="1378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1DE54-D69B-4C4B-920F-CCCA97F64940}">
      <dsp:nvSpPr>
        <dsp:cNvPr id="0" name=""/>
        <dsp:cNvSpPr/>
      </dsp:nvSpPr>
      <dsp:spPr>
        <a:xfrm>
          <a:off x="3396065" y="716591"/>
          <a:ext cx="1920836" cy="11946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Comitê Técnico de Acompanhamento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3454385" y="774911"/>
        <a:ext cx="1804196" cy="1078043"/>
      </dsp:txXfrm>
    </dsp:sp>
    <dsp:sp modelId="{2FA4150B-045D-4585-8133-7DCB34FBE28E}">
      <dsp:nvSpPr>
        <dsp:cNvPr id="0" name=""/>
        <dsp:cNvSpPr/>
      </dsp:nvSpPr>
      <dsp:spPr>
        <a:xfrm>
          <a:off x="4832" y="3290130"/>
          <a:ext cx="1226601" cy="81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GTE Educação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4687" y="3329985"/>
        <a:ext cx="1146891" cy="736721"/>
      </dsp:txXfrm>
    </dsp:sp>
    <dsp:sp modelId="{8B337AB7-1DAF-4258-BE8D-BE38269C92AF}">
      <dsp:nvSpPr>
        <dsp:cNvPr id="0" name=""/>
        <dsp:cNvSpPr/>
      </dsp:nvSpPr>
      <dsp:spPr>
        <a:xfrm>
          <a:off x="1482708" y="3290130"/>
          <a:ext cx="1226601" cy="81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GTE Meio Ambiente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1522563" y="3329985"/>
        <a:ext cx="1146891" cy="736721"/>
      </dsp:txXfrm>
    </dsp:sp>
    <dsp:sp modelId="{FDFE2359-22D9-4CFC-A560-97664B365B71}">
      <dsp:nvSpPr>
        <dsp:cNvPr id="0" name=""/>
        <dsp:cNvSpPr/>
      </dsp:nvSpPr>
      <dsp:spPr>
        <a:xfrm>
          <a:off x="2960583" y="3290130"/>
          <a:ext cx="1226601" cy="81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GTE Saúde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3000438" y="3329985"/>
        <a:ext cx="1146891" cy="736721"/>
      </dsp:txXfrm>
    </dsp:sp>
    <dsp:sp modelId="{4FF203C3-662E-44A1-96EB-79CFB497C170}">
      <dsp:nvSpPr>
        <dsp:cNvPr id="0" name=""/>
        <dsp:cNvSpPr/>
      </dsp:nvSpPr>
      <dsp:spPr>
        <a:xfrm>
          <a:off x="4438459" y="3290130"/>
          <a:ext cx="1226601" cy="81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GTE Trabalho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478314" y="3329985"/>
        <a:ext cx="1146891" cy="736721"/>
      </dsp:txXfrm>
    </dsp:sp>
    <dsp:sp modelId="{BA9DBF01-C429-4199-A136-D16281FD1FB4}">
      <dsp:nvSpPr>
        <dsp:cNvPr id="0" name=""/>
        <dsp:cNvSpPr/>
      </dsp:nvSpPr>
      <dsp:spPr>
        <a:xfrm>
          <a:off x="5916334" y="3290130"/>
          <a:ext cx="1226601" cy="81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GTE Vida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5956189" y="3329985"/>
        <a:ext cx="1146891" cy="736721"/>
      </dsp:txXfrm>
    </dsp:sp>
    <dsp:sp modelId="{8F251A4E-0487-4EBB-80AE-1D55DED9EB19}">
      <dsp:nvSpPr>
        <dsp:cNvPr id="0" name=""/>
        <dsp:cNvSpPr/>
      </dsp:nvSpPr>
      <dsp:spPr>
        <a:xfrm>
          <a:off x="7394210" y="3290130"/>
          <a:ext cx="1313925" cy="8335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GTE Alimentação Adequada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7434903" y="3330823"/>
        <a:ext cx="1232539" cy="752204"/>
      </dsp:txXfrm>
    </dsp:sp>
    <dsp:sp modelId="{39B62C5B-8A82-4E37-9359-60F85CAD7D04}">
      <dsp:nvSpPr>
        <dsp:cNvPr id="0" name=""/>
        <dsp:cNvSpPr/>
      </dsp:nvSpPr>
      <dsp:spPr>
        <a:xfrm>
          <a:off x="0" y="1971915"/>
          <a:ext cx="1736508" cy="8763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Oficinas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42778" y="2014693"/>
        <a:ext cx="1650952" cy="790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E29A4-8521-46CC-9F0C-5A6D340B33E9}">
      <dsp:nvSpPr>
        <dsp:cNvPr id="0" name=""/>
        <dsp:cNvSpPr/>
      </dsp:nvSpPr>
      <dsp:spPr>
        <a:xfrm>
          <a:off x="4" y="0"/>
          <a:ext cx="8568947" cy="2664295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2F5FAF9-6B50-47A8-96AC-92F50C3F6FB5}">
      <dsp:nvSpPr>
        <dsp:cNvPr id="0" name=""/>
        <dsp:cNvSpPr/>
      </dsp:nvSpPr>
      <dsp:spPr>
        <a:xfrm>
          <a:off x="0" y="1001562"/>
          <a:ext cx="1069520" cy="72662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1. Criação de Plataforma Institucional</a:t>
          </a:r>
          <a:endParaRPr lang="pt-BR" sz="1300" b="1" kern="1200" dirty="0"/>
        </a:p>
      </dsp:txBody>
      <dsp:txXfrm>
        <a:off x="35471" y="1037033"/>
        <a:ext cx="998578" cy="655686"/>
      </dsp:txXfrm>
    </dsp:sp>
    <dsp:sp modelId="{1ED7F306-889A-4AA3-BD32-714EB1AEABC9}">
      <dsp:nvSpPr>
        <dsp:cNvPr id="0" name=""/>
        <dsp:cNvSpPr/>
      </dsp:nvSpPr>
      <dsp:spPr>
        <a:xfrm>
          <a:off x="1179478" y="1001562"/>
          <a:ext cx="1069520" cy="72662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2. Definição de Atributos </a:t>
          </a:r>
          <a:endParaRPr lang="pt-BR" sz="1300" b="1" kern="1200" dirty="0"/>
        </a:p>
      </dsp:txBody>
      <dsp:txXfrm>
        <a:off x="1214949" y="1037033"/>
        <a:ext cx="998578" cy="655686"/>
      </dsp:txXfrm>
    </dsp:sp>
    <dsp:sp modelId="{4FE0999F-06DB-4D4C-9BDD-1BC8CAF4FC53}">
      <dsp:nvSpPr>
        <dsp:cNvPr id="0" name=""/>
        <dsp:cNvSpPr/>
      </dsp:nvSpPr>
      <dsp:spPr>
        <a:xfrm>
          <a:off x="2415106" y="1001562"/>
          <a:ext cx="1069520" cy="726628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3. Definição dos Indicadores </a:t>
          </a:r>
          <a:endParaRPr lang="pt-BR" sz="1300" b="1" kern="1200" dirty="0"/>
        </a:p>
      </dsp:txBody>
      <dsp:txXfrm>
        <a:off x="2450577" y="1037033"/>
        <a:ext cx="998578" cy="655686"/>
      </dsp:txXfrm>
    </dsp:sp>
    <dsp:sp modelId="{46695EA9-8532-44D0-8467-77FDAAB234F0}">
      <dsp:nvSpPr>
        <dsp:cNvPr id="0" name=""/>
        <dsp:cNvSpPr/>
      </dsp:nvSpPr>
      <dsp:spPr>
        <a:xfrm>
          <a:off x="3650733" y="968833"/>
          <a:ext cx="1069520" cy="72662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4. Cálculo dos Indicadores</a:t>
          </a:r>
          <a:endParaRPr lang="pt-BR" sz="1300" b="1" kern="1200" dirty="0"/>
        </a:p>
      </dsp:txBody>
      <dsp:txXfrm>
        <a:off x="3686204" y="1004304"/>
        <a:ext cx="998578" cy="655686"/>
      </dsp:txXfrm>
    </dsp:sp>
    <dsp:sp modelId="{66604B6B-8170-46AF-9C1B-F7F7641B2B19}">
      <dsp:nvSpPr>
        <dsp:cNvPr id="0" name=""/>
        <dsp:cNvSpPr/>
      </dsp:nvSpPr>
      <dsp:spPr>
        <a:xfrm>
          <a:off x="4886361" y="968833"/>
          <a:ext cx="1069520" cy="7266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5. Validação de Indicadores</a:t>
          </a:r>
          <a:endParaRPr lang="pt-BR" sz="1300" b="1" kern="1200" dirty="0"/>
        </a:p>
      </dsp:txBody>
      <dsp:txXfrm>
        <a:off x="4921832" y="1004304"/>
        <a:ext cx="998578" cy="655686"/>
      </dsp:txXfrm>
    </dsp:sp>
    <dsp:sp modelId="{3BFE605F-0E37-4AE3-818D-257A69D9E1B0}">
      <dsp:nvSpPr>
        <dsp:cNvPr id="0" name=""/>
        <dsp:cNvSpPr/>
      </dsp:nvSpPr>
      <dsp:spPr>
        <a:xfrm>
          <a:off x="6264695" y="1008116"/>
          <a:ext cx="1069520" cy="7266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6</a:t>
          </a:r>
          <a:r>
            <a:rPr lang="pt-BR" sz="1300" b="1" kern="1200" dirty="0" smtClean="0"/>
            <a:t>. Divulgação de Resultados </a:t>
          </a:r>
          <a:endParaRPr lang="pt-BR" sz="1300" b="1" kern="1200" dirty="0"/>
        </a:p>
      </dsp:txBody>
      <dsp:txXfrm>
        <a:off x="6300166" y="1043587"/>
        <a:ext cx="998578" cy="655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FD40-EAA7-4C03-A38C-5E77339C60CA}">
      <dsp:nvSpPr>
        <dsp:cNvPr id="0" name=""/>
        <dsp:cNvSpPr/>
      </dsp:nvSpPr>
      <dsp:spPr>
        <a:xfrm>
          <a:off x="2384247" y="290932"/>
          <a:ext cx="4090094" cy="4090094"/>
        </a:xfrm>
        <a:prstGeom prst="pie">
          <a:avLst>
            <a:gd name="adj1" fmla="val 16200000"/>
            <a:gd name="adj2" fmla="val 2052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Identificação de lacunas em bases de dados</a:t>
          </a:r>
          <a:endParaRPr lang="pt-BR" sz="1300" b="1" kern="1200" dirty="0"/>
        </a:p>
      </dsp:txBody>
      <dsp:txXfrm>
        <a:off x="4480907" y="902011"/>
        <a:ext cx="1387710" cy="949486"/>
      </dsp:txXfrm>
    </dsp:sp>
    <dsp:sp modelId="{B6803CDA-D2FB-4C17-A04E-518E104DC1DA}">
      <dsp:nvSpPr>
        <dsp:cNvPr id="0" name=""/>
        <dsp:cNvSpPr/>
      </dsp:nvSpPr>
      <dsp:spPr>
        <a:xfrm>
          <a:off x="2241094" y="488133"/>
          <a:ext cx="4090094" cy="4090094"/>
        </a:xfrm>
        <a:prstGeom prst="pie">
          <a:avLst>
            <a:gd name="adj1" fmla="val 20520000"/>
            <a:gd name="adj2" fmla="val 32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Edição de publicações temáticas</a:t>
          </a:r>
          <a:endParaRPr lang="pt-BR" sz="1300" b="1" kern="1200" dirty="0"/>
        </a:p>
      </dsp:txBody>
      <dsp:txXfrm>
        <a:off x="4914262" y="2338414"/>
        <a:ext cx="1217289" cy="1027392"/>
      </dsp:txXfrm>
    </dsp:sp>
    <dsp:sp modelId="{783252A4-ECF2-486E-9B50-F24F651F638B}">
      <dsp:nvSpPr>
        <dsp:cNvPr id="0" name=""/>
        <dsp:cNvSpPr/>
      </dsp:nvSpPr>
      <dsp:spPr>
        <a:xfrm>
          <a:off x="2241094" y="488133"/>
          <a:ext cx="4090094" cy="4090094"/>
        </a:xfrm>
        <a:prstGeom prst="pie">
          <a:avLst>
            <a:gd name="adj1" fmla="val 3240000"/>
            <a:gd name="adj2" fmla="val 756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Produção de relatórios internacionais</a:t>
          </a:r>
          <a:endParaRPr lang="pt-BR" sz="1300" b="1" kern="1200" dirty="0"/>
        </a:p>
      </dsp:txBody>
      <dsp:txXfrm>
        <a:off x="3555767" y="3555704"/>
        <a:ext cx="1460748" cy="876448"/>
      </dsp:txXfrm>
    </dsp:sp>
    <dsp:sp modelId="{B4E8EA94-3348-4C17-8842-D247840315F9}">
      <dsp:nvSpPr>
        <dsp:cNvPr id="0" name=""/>
        <dsp:cNvSpPr/>
      </dsp:nvSpPr>
      <dsp:spPr>
        <a:xfrm>
          <a:off x="2241094" y="488133"/>
          <a:ext cx="4090094" cy="4090094"/>
        </a:xfrm>
        <a:prstGeom prst="pie">
          <a:avLst>
            <a:gd name="adj1" fmla="val 7560000"/>
            <a:gd name="adj2" fmla="val 1188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Subsídio à tomada de decisões</a:t>
          </a:r>
          <a:endParaRPr lang="pt-BR" sz="1300" b="1" kern="1200" dirty="0"/>
        </a:p>
      </dsp:txBody>
      <dsp:txXfrm>
        <a:off x="2435860" y="2338414"/>
        <a:ext cx="1217289" cy="1027392"/>
      </dsp:txXfrm>
    </dsp:sp>
    <dsp:sp modelId="{1E68933C-173D-4953-B1BA-FE3858A43BD6}">
      <dsp:nvSpPr>
        <dsp:cNvPr id="0" name=""/>
        <dsp:cNvSpPr/>
      </dsp:nvSpPr>
      <dsp:spPr>
        <a:xfrm>
          <a:off x="2241094" y="488133"/>
          <a:ext cx="4090094" cy="4090094"/>
        </a:xfrm>
        <a:prstGeom prst="pie">
          <a:avLst>
            <a:gd name="adj1" fmla="val 1188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Promoção da transparência ativa</a:t>
          </a:r>
          <a:endParaRPr lang="pt-BR" sz="1300" b="1" kern="1200" dirty="0"/>
        </a:p>
      </dsp:txBody>
      <dsp:txXfrm>
        <a:off x="2837566" y="1111385"/>
        <a:ext cx="1387710" cy="949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E0245-CD08-46BF-AB21-794F1D993F14}" type="datetimeFigureOut">
              <a:rPr lang="pt-BR" smtClean="0"/>
              <a:pPr/>
              <a:t>04/09/2013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BF1B-52CF-41EA-A9D1-2ACA185875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74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8B05A-7687-4D2B-9CA4-BBD1255CFF7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133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5BF1B-52CF-41EA-A9D1-2ACA1858753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72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8B05A-7687-4D2B-9CA4-BBD1255CFF7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5215-1391-4BBB-8B91-CE40A58CAC5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5215-1391-4BBB-8B91-CE40A58CAC5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35215-1391-4BBB-8B91-CE40A58CAC5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8B05A-7687-4D2B-9CA4-BBD1255CFF7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F3361B-9273-4F0A-8F32-6879B39723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779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AD587-7E62-4DEB-A388-2B939D025D4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779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779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515F-63B4-4B7A-B09E-124EFA2E6F7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8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2697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8229600" cy="45259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66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6B46-F304-443C-8B53-BE8A11E0AAD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666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666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9628-DE4F-4821-B9AF-E1EFC9469C7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34746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34746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00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A43F-1EE0-4941-A9D4-57AB4724A5C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00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00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09CA-8BCB-4197-810A-9B1A01CAF5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5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8296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826A-95DE-4B98-8E7F-F828CD88C40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8D08-021C-4742-A009-B99CD93E245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4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00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B156-885D-44EF-AA3E-62EAEA51780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003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00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7EB2-A5B5-43AF-BF00-F37E36D6DFB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1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5496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96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0BD0-E072-438A-9CA5-E149370D30B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896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896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031A-CC45-4818-9728-2FDE14E0E04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3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7"/>
            <a:ext cx="8229600" cy="79208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514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778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823D-41FC-4E6E-A47B-D3B18B85C0B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778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778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A689-3FDE-40E4-8BF6-3CFA7A19E94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BC04-901B-4CD1-9D63-7C46CC16730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5FE3-AF10-4526-93E4-047A957872C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7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819A-6CB4-4B27-8D93-FC637948901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91FE-873C-4ADF-8877-B6E6DBC00F6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4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493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4268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187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FE8-416D-4416-A1D2-2323978BC5C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187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187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21E9-977C-4729-A655-3B8B64D509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2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965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9707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6328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891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8BBF-C8CE-4A5B-810B-6DC68439571E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891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891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0C82-DE06-4917-B4FA-8C28E2BC54B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9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B0B70-E466-4717-90B6-A04A08CAF35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04/09/2013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AD78D-B75B-49BA-A079-30A04B4CE0D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4" r="20222"/>
          <a:stretch>
            <a:fillRect/>
          </a:stretch>
        </p:blipFill>
        <p:spPr bwMode="auto">
          <a:xfrm>
            <a:off x="3175" y="3603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3603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7000"/>
            <a:ext cx="9144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56612" r="1122" b="23978"/>
          <a:stretch>
            <a:fillRect/>
          </a:stretch>
        </p:blipFill>
        <p:spPr bwMode="auto">
          <a:xfrm>
            <a:off x="3175" y="6553200"/>
            <a:ext cx="914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33"/>
          <p:cNvSpPr txBox="1">
            <a:spLocks noChangeArrowheads="1"/>
          </p:cNvSpPr>
          <p:nvPr/>
        </p:nvSpPr>
        <p:spPr bwMode="auto">
          <a:xfrm>
            <a:off x="179512" y="1030884"/>
            <a:ext cx="8820057" cy="54610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fontAlgn="base" hangingPunct="1">
              <a:spcBef>
                <a:spcPct val="0"/>
              </a:spcBef>
              <a:spcAft>
                <a:spcPts val="1800"/>
              </a:spcAft>
              <a:defRPr/>
            </a:pPr>
            <a:endParaRPr lang="pt-BR" sz="2200" dirty="0" smtClean="0">
              <a:solidFill>
                <a:prstClr val="black"/>
              </a:solidFill>
            </a:endParaRPr>
          </a:p>
        </p:txBody>
      </p:sp>
      <p:pic>
        <p:nvPicPr>
          <p:cNvPr id="19" name="Picture 2" descr="http://blog.planalto.gov.br/wp-content/uploads/2011/02/AF_Logo_completo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53" y="412755"/>
            <a:ext cx="1728316" cy="6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2668595" y="332656"/>
            <a:ext cx="38068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white"/>
                </a:solidFill>
                <a:latin typeface="Calibri" pitchFamily="34" charset="0"/>
              </a:rPr>
              <a:t>PRESIDÊNCIA DA REPÚBLICA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prstClr val="white"/>
                </a:solidFill>
                <a:latin typeface="Calibri" pitchFamily="34" charset="0"/>
              </a:rPr>
              <a:t>SECRETARIA DE 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379475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www.fmdh.sdh.gov.br/" TargetMode="Externa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brito@sdh.gov.br" TargetMode="External"/><Relationship Id="rId2" Type="http://schemas.openxmlformats.org/officeDocument/2006/relationships/hyperlink" Target="mailto:andrei.soares@sdh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ais.malheiros@sdh.gov.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5400599"/>
          </a:xfrm>
        </p:spPr>
        <p:txBody>
          <a:bodyPr anchor="t" anchorCtr="0"/>
          <a:lstStyle/>
          <a:p>
            <a:pPr algn="r" eaLnBrk="1" hangingPunct="1">
              <a:defRPr/>
            </a:pPr>
            <a:r>
              <a:rPr lang="pt-BR" b="1" dirty="0" smtClean="0">
                <a:solidFill>
                  <a:schemeClr val="tx1"/>
                </a:solidFill>
                <a:latin typeface="+mn-lt"/>
              </a:rPr>
              <a:t>Sistema Nacional de Indicadores em Direitos Humanos:</a:t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>
                <a:latin typeface="+mn-lt"/>
              </a:rPr>
              <a:t/>
            </a:r>
            <a:br>
              <a:rPr lang="pt-BR" b="1" dirty="0">
                <a:latin typeface="+mn-lt"/>
              </a:rPr>
            </a:br>
            <a:r>
              <a:rPr lang="pt-BR" b="1" dirty="0" smtClean="0">
                <a:latin typeface="+mn-lt"/>
              </a:rPr>
              <a:t>O que é, como está sendo desenvolvido e para que serve</a:t>
            </a:r>
            <a:endParaRPr lang="pt-B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1515F-63B4-4B7A-B09E-124EFA2E6F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29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Metodologia: Conceitos Basilares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216180" y="2060848"/>
            <a:ext cx="8784976" cy="4176712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/>
              <a:t>Tipos de Indicadores </a:t>
            </a:r>
          </a:p>
          <a:p>
            <a:pPr algn="just">
              <a:buNone/>
            </a:pPr>
            <a:r>
              <a:rPr lang="pt-BR" sz="2000" b="1" dirty="0" smtClean="0"/>
              <a:t>Indicadores de estrutura</a:t>
            </a:r>
            <a:r>
              <a:rPr lang="pt-BR" sz="2000" dirty="0" smtClean="0"/>
              <a:t> refletem a adoção de instrumentos legais e mecanismos institucionais necessários para facilitar a realização dos direitos humanos.</a:t>
            </a:r>
          </a:p>
          <a:p>
            <a:pPr algn="just">
              <a:buNone/>
            </a:pPr>
            <a:r>
              <a:rPr lang="pt-BR" sz="2000" b="1" dirty="0" smtClean="0"/>
              <a:t>Indicadores de processo </a:t>
            </a:r>
            <a:r>
              <a:rPr lang="pt-BR" sz="2000" dirty="0" smtClean="0"/>
              <a:t>refletem os impactos de esforços de políticas públicas e intervenções específicas para realizar direitos. </a:t>
            </a:r>
          </a:p>
          <a:p>
            <a:pPr algn="just">
              <a:buNone/>
            </a:pPr>
            <a:r>
              <a:rPr lang="pt-BR" sz="2000" b="1" dirty="0" smtClean="0"/>
              <a:t>Indicadores de resultado </a:t>
            </a:r>
            <a:r>
              <a:rPr lang="pt-BR" sz="2000" dirty="0" smtClean="0"/>
              <a:t>medem não os compromissos ou esforços governamentais, mas a efetiva realização de cada direito por cada titular.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O CTA optou por trabalhar inicialmente com indicadores de resultados e abordar os de processo apenas uma vez que fossem identificados os pontos críticos, lacunas e assimetrias na realização de direitos. 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Infantil - </a:t>
            </a:r>
            <a:r>
              <a:rPr lang="pt-BR" sz="2400" b="1" dirty="0" smtClean="0"/>
              <a:t>por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9218" name="Picture 2" descr="C:\Users\André\Desktop\SDH\SAU12\SH-R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72" y="1566428"/>
            <a:ext cx="6611888" cy="49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Mortalidade </a:t>
            </a:r>
            <a:r>
              <a:rPr lang="pt-BR" sz="2800" b="1" dirty="0" smtClean="0"/>
              <a:t>Infantil –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12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29155"/>
            <a:ext cx="6696743" cy="50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102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Mortalidade </a:t>
            </a:r>
            <a:r>
              <a:rPr lang="pt-BR" sz="2800" b="1" dirty="0" smtClean="0"/>
              <a:t>Infantil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6146" name="Picture 2" descr="C:\Users\André\Desktop\SDH\SAU12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96744" cy="50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Mortalidade </a:t>
            </a:r>
            <a:r>
              <a:rPr lang="pt-BR" sz="2800" b="1" dirty="0" smtClean="0"/>
              <a:t>Infantil - </a:t>
            </a: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7170" name="Picture 2" descr="C:\Users\André\Desktop\SDH\SAU12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16" y="1487717"/>
            <a:ext cx="6777260" cy="50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SAÚDE: Taxa de Mortalidade na Infância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104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91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853134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105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420888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óbitos de menores de </a:t>
            </a:r>
            <a:r>
              <a:rPr lang="pt-BR" dirty="0" smtClean="0"/>
              <a:t>cinco anos </a:t>
            </a:r>
            <a:r>
              <a:rPr lang="pt-BR" dirty="0"/>
              <a:t>de idade, por mil nascidos vivos, na população residente em determinado espaço geográfico, no ano considerado.</a:t>
            </a:r>
            <a:endParaRPr lang="pt-BR" dirty="0" smtClean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3284984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Fontes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48916" y="3782471"/>
            <a:ext cx="7739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lvl="1" indent="-342900" algn="just">
              <a:buFont typeface="+mj-lt"/>
              <a:buAutoNum type="arabicPeriod"/>
            </a:pPr>
            <a:r>
              <a:rPr lang="pt-BR" dirty="0" smtClean="0"/>
              <a:t>Ministério da Saúde:</a:t>
            </a:r>
          </a:p>
          <a:p>
            <a:pPr marL="1009650" lvl="2" indent="-400050" algn="just">
              <a:buFont typeface="+mj-lt"/>
              <a:buAutoNum type="romanLcPeriod"/>
            </a:pPr>
            <a:r>
              <a:rPr lang="pt-BR" dirty="0" smtClean="0"/>
              <a:t>Sistema </a:t>
            </a:r>
            <a:r>
              <a:rPr lang="pt-BR" dirty="0"/>
              <a:t>de Informações sobre Mortalidade </a:t>
            </a:r>
            <a:r>
              <a:rPr lang="pt-BR" dirty="0" smtClean="0"/>
              <a:t>(</a:t>
            </a:r>
            <a:r>
              <a:rPr lang="pt-BR" b="1" dirty="0" smtClean="0"/>
              <a:t>SIM</a:t>
            </a:r>
            <a:r>
              <a:rPr lang="pt-BR" dirty="0" smtClean="0"/>
              <a:t>)</a:t>
            </a:r>
          </a:p>
          <a:p>
            <a:pPr marL="1009650" lvl="2" indent="-400050" algn="just">
              <a:buFont typeface="+mj-lt"/>
              <a:buAutoNum type="romanLcPeriod"/>
            </a:pPr>
            <a:r>
              <a:rPr lang="pt-BR" dirty="0" smtClean="0"/>
              <a:t>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671213"/>
            <a:ext cx="8179692" cy="163810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x 1.000</a:t>
            </a:r>
          </a:p>
          <a:p>
            <a:pPr marL="152400" lvl="1" algn="just"/>
            <a:r>
              <a:rPr lang="pt-BR" sz="1800" b="0" dirty="0"/>
              <a:t>X= Número de óbitos de residentes com menos de </a:t>
            </a:r>
            <a:r>
              <a:rPr lang="pt-BR" sz="1800" b="0" dirty="0" smtClean="0"/>
              <a:t>cinco anos </a:t>
            </a:r>
            <a:r>
              <a:rPr lang="pt-BR" sz="1800" b="0" dirty="0"/>
              <a:t>de idade </a:t>
            </a:r>
          </a:p>
          <a:p>
            <a:pPr marL="152400" lvl="1" algn="just"/>
            <a:r>
              <a:rPr lang="pt-BR" sz="1800" b="0" dirty="0"/>
              <a:t>Y = Número de nascidos vivos de mães residentes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6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na Infância - </a:t>
            </a:r>
            <a:r>
              <a:rPr lang="pt-BR" sz="2400" b="1" dirty="0" smtClean="0">
                <a:latin typeface="+mn-lt"/>
              </a:rPr>
              <a:t>Região</a:t>
            </a:r>
            <a:endParaRPr lang="pt-BR" sz="2800" b="1" dirty="0">
              <a:latin typeface="+mn-lt"/>
            </a:endParaRPr>
          </a:p>
        </p:txBody>
      </p:sp>
      <p:pic>
        <p:nvPicPr>
          <p:cNvPr id="1026" name="Picture 2" descr="C:\Users\André\Desktop\SDH\SAU13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96744" cy="50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3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na Infância - </a:t>
            </a:r>
            <a:r>
              <a:rPr lang="pt-BR" sz="2400" b="1" dirty="0" smtClean="0"/>
              <a:t>Região</a:t>
            </a:r>
            <a:endParaRPr lang="pt-BR" sz="2400" b="1" dirty="0">
              <a:latin typeface="+mn-lt"/>
            </a:endParaRPr>
          </a:p>
        </p:txBody>
      </p:sp>
      <p:pic>
        <p:nvPicPr>
          <p:cNvPr id="10242" name="Picture 2" descr="C:\Users\André\Desktop\SDH\SAU13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7166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108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na Infância – </a:t>
            </a:r>
            <a:r>
              <a:rPr lang="pt-BR" sz="2400" b="1" dirty="0" smtClean="0">
                <a:latin typeface="+mn-lt"/>
              </a:rPr>
              <a:t>Estado</a:t>
            </a:r>
            <a:endParaRPr lang="pt-BR" sz="2800" b="1" dirty="0">
              <a:latin typeface="+mn-lt"/>
            </a:endParaRPr>
          </a:p>
        </p:txBody>
      </p:sp>
      <p:pic>
        <p:nvPicPr>
          <p:cNvPr id="2050" name="Picture 2" descr="C:\Users\André\Desktop\SDH\SAU13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81" y="1422642"/>
            <a:ext cx="6803603" cy="51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2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109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na Infância</a:t>
            </a:r>
            <a:r>
              <a:rPr lang="pt-BR" sz="2800" b="1" dirty="0" smtClean="0">
                <a:latin typeface="+mn-lt"/>
              </a:rPr>
              <a:t> - </a:t>
            </a:r>
            <a:r>
              <a:rPr lang="pt-BR" sz="2400" b="1" dirty="0" smtClean="0">
                <a:latin typeface="+mn-lt"/>
              </a:rPr>
              <a:t>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4098" name="Picture 2" descr="C:\Users\André\Desktop\SDH\SAU13\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5" y="1647651"/>
            <a:ext cx="6503591" cy="48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6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Metodologia: GTEs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712"/>
          </a:xfrm>
        </p:spPr>
        <p:txBody>
          <a:bodyPr/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pt-BR" sz="2000" dirty="0" smtClean="0"/>
              <a:t>Encarregados </a:t>
            </a:r>
            <a:r>
              <a:rPr lang="pt-BR" sz="2000" dirty="0"/>
              <a:t>de elaborar matrizes de </a:t>
            </a:r>
            <a:r>
              <a:rPr lang="pt-BR" sz="2000" dirty="0" smtClean="0"/>
              <a:t>indicadores, os Grupos </a:t>
            </a:r>
            <a:r>
              <a:rPr lang="pt-BR" sz="2000" dirty="0"/>
              <a:t>Técnico-Executivos – </a:t>
            </a:r>
            <a:r>
              <a:rPr lang="pt-BR" sz="2000" dirty="0" err="1" smtClean="0"/>
              <a:t>GTEs</a:t>
            </a:r>
            <a:r>
              <a:rPr lang="pt-BR" sz="2000" dirty="0"/>
              <a:t> </a:t>
            </a:r>
            <a:r>
              <a:rPr lang="pt-BR" sz="2000" dirty="0" smtClean="0"/>
              <a:t>são formados pelo CTA.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Multidisciplinares, </a:t>
            </a:r>
            <a:r>
              <a:rPr lang="pt-BR" sz="2000" dirty="0" err="1" smtClean="0"/>
              <a:t>incluiram</a:t>
            </a:r>
            <a:r>
              <a:rPr lang="pt-BR" sz="2000" dirty="0" smtClean="0"/>
              <a:t> representantes da SDH/PR</a:t>
            </a:r>
            <a:r>
              <a:rPr lang="pt-BR" sz="2000" dirty="0"/>
              <a:t>, da sociedade, da </a:t>
            </a:r>
            <a:r>
              <a:rPr lang="pt-BR" sz="2000" dirty="0" smtClean="0"/>
              <a:t>academia, dos ministérios, do IPEA, </a:t>
            </a:r>
            <a:r>
              <a:rPr lang="pt-BR" sz="2000" dirty="0"/>
              <a:t>do </a:t>
            </a:r>
            <a:r>
              <a:rPr lang="pt-BR" sz="2000" dirty="0" smtClean="0"/>
              <a:t>IBGE e dos </a:t>
            </a:r>
            <a:r>
              <a:rPr lang="pt-BR" sz="2000" dirty="0"/>
              <a:t>organismos </a:t>
            </a:r>
            <a:r>
              <a:rPr lang="pt-BR" sz="2000" dirty="0" smtClean="0"/>
              <a:t>internacionais. Na elaboração de indicadores, utilizam os seguintes critérios:</a:t>
            </a:r>
          </a:p>
          <a:p>
            <a:pPr marL="400050" lvl="1" indent="0" algn="just"/>
            <a:r>
              <a:rPr lang="pt-BR" sz="2000" dirty="0" smtClean="0"/>
              <a:t>Possibilidade </a:t>
            </a:r>
            <a:r>
              <a:rPr lang="pt-BR" sz="2000" dirty="0"/>
              <a:t>de expressar </a:t>
            </a:r>
            <a:r>
              <a:rPr lang="pt-BR" sz="2000" dirty="0" smtClean="0"/>
              <a:t>assimetrias na </a:t>
            </a:r>
            <a:r>
              <a:rPr lang="pt-BR" sz="2000" dirty="0"/>
              <a:t>realização de direitos que </a:t>
            </a:r>
            <a:r>
              <a:rPr lang="pt-BR" sz="2000" dirty="0" smtClean="0"/>
              <a:t>refletem </a:t>
            </a:r>
            <a:r>
              <a:rPr lang="pt-BR" sz="2000" dirty="0"/>
              <a:t>desigualdades </a:t>
            </a:r>
            <a:r>
              <a:rPr lang="pt-BR" sz="2000" dirty="0" smtClean="0"/>
              <a:t>estruturantes;</a:t>
            </a:r>
          </a:p>
          <a:p>
            <a:pPr marL="400050" lvl="1" indent="0" algn="just"/>
            <a:r>
              <a:rPr lang="pt-BR" sz="2000" dirty="0" smtClean="0"/>
              <a:t>Granularidade geográfica </a:t>
            </a:r>
            <a:r>
              <a:rPr lang="pt-BR" sz="2000" dirty="0"/>
              <a:t>que </a:t>
            </a:r>
            <a:r>
              <a:rPr lang="pt-BR" sz="2000" dirty="0" smtClean="0"/>
              <a:t>enfatize </a:t>
            </a:r>
            <a:r>
              <a:rPr lang="pt-BR" sz="2000" dirty="0"/>
              <a:t>a instância mais próxima do titular </a:t>
            </a:r>
            <a:r>
              <a:rPr lang="pt-BR" sz="2000" dirty="0" smtClean="0"/>
              <a:t>(local) </a:t>
            </a:r>
            <a:r>
              <a:rPr lang="pt-BR" sz="2000" dirty="0"/>
              <a:t>e a responsabilidade constitucional </a:t>
            </a:r>
            <a:r>
              <a:rPr lang="pt-BR" sz="2000" dirty="0" smtClean="0"/>
              <a:t>pelo direito; e</a:t>
            </a:r>
          </a:p>
          <a:p>
            <a:pPr marL="400050" lvl="1" indent="0" algn="just"/>
            <a:r>
              <a:rPr lang="pt-BR" sz="2000" dirty="0" smtClean="0"/>
              <a:t>Periodicidade </a:t>
            </a:r>
            <a:r>
              <a:rPr lang="pt-BR" sz="2000" dirty="0"/>
              <a:t>que permita planejamento de políticas públicas e acompanhamento pela </a:t>
            </a:r>
            <a:r>
              <a:rPr lang="pt-BR" sz="2000" dirty="0" smtClean="0"/>
              <a:t>sociedade.</a:t>
            </a:r>
          </a:p>
          <a:p>
            <a:pPr marL="400050" lvl="1" indent="0" algn="just"/>
            <a:endParaRPr lang="pt-BR" sz="2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na Infância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13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91" y="1546411"/>
            <a:ext cx="6638577" cy="49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1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na Infância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13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93" y="1592796"/>
            <a:ext cx="6578575" cy="49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mortalidade na infância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4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362075"/>
          </a:xfrm>
        </p:spPr>
        <p:txBody>
          <a:bodyPr/>
          <a:lstStyle/>
          <a:p>
            <a:r>
              <a:rPr lang="pt-BR" dirty="0" smtClean="0"/>
              <a:t>Taxa de Internações por Doença Diarreica Aguda em Menores de 5 Anos de Idade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709118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113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132856"/>
            <a:ext cx="801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casos de internações hospitalares pagas no Sistema Único de Saúde (SUS) de pessoas com menos de 5 anos por Doença Diarreica Aguda, por 1 mil habitantes, na população residente em determinado espaço geográfico, no ano considerado.</a:t>
            </a:r>
            <a:endParaRPr lang="pt-B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32892" y="3441774"/>
            <a:ext cx="7739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lvl="1" algn="just"/>
            <a:r>
              <a:rPr lang="pt-BR" b="1" dirty="0"/>
              <a:t>Fonte de Dados: </a:t>
            </a:r>
          </a:p>
          <a:p>
            <a:pPr marL="152400" lvl="1" algn="just"/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Saúde - Sistema </a:t>
            </a:r>
            <a:r>
              <a:rPr lang="pt-BR" dirty="0"/>
              <a:t>de Informações </a:t>
            </a:r>
            <a:r>
              <a:rPr lang="pt-BR" dirty="0" smtClean="0"/>
              <a:t>Hospitalares (</a:t>
            </a:r>
            <a:r>
              <a:rPr lang="pt-BR" b="1" dirty="0" smtClean="0"/>
              <a:t>SIM</a:t>
            </a:r>
            <a:r>
              <a:rPr lang="pt-BR" dirty="0" smtClean="0"/>
              <a:t>); IBGE – Pesquisa Nacional por Amostra de Domicílios (PNAD).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732114"/>
            <a:ext cx="8179692" cy="1361182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x 1.000</a:t>
            </a:r>
          </a:p>
          <a:p>
            <a:pPr marL="152400" lvl="1" algn="just"/>
            <a:r>
              <a:rPr lang="pt-BR" sz="1800" b="0" dirty="0"/>
              <a:t>X= Número de internações por DDA em residentes menores de 5 anos de idade em determinado local e período.</a:t>
            </a:r>
          </a:p>
          <a:p>
            <a:pPr marL="152400" lvl="1" algn="just"/>
            <a:r>
              <a:rPr lang="pt-BR" sz="1800" b="0" dirty="0"/>
              <a:t>Y= Número de crianças menores de 5 anos de idade, no mesmo local e período.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Internações por Doença Diarreica Aguda em Menores de 5 Anos de Idade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22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96" y="2132856"/>
            <a:ext cx="5898232" cy="4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Internações por Doença Diarreica Aguda em Menores de 5 Anos de Idade - </a:t>
            </a: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10242" name="Picture 2" descr="C:\Users\André\Desktop\SDH\SAU22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1912014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Taxa de Internações por Doença Diarreica Aguda em Menores de 5 Anos de Idade -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22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4" y="2132856"/>
            <a:ext cx="5898232" cy="4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980728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Taxa de Internações por Doença Diarreica Aguda em Menores de 5 Anos de Idade - </a:t>
            </a:r>
            <a:r>
              <a:rPr lang="pt-BR" sz="2400" b="1" dirty="0" smtClean="0"/>
              <a:t>por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6146" name="Picture 2" descr="C:\Users\André\Desktop\SDH\SAU22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88" y="1966020"/>
            <a:ext cx="6114256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362075"/>
          </a:xfrm>
        </p:spPr>
        <p:txBody>
          <a:bodyPr/>
          <a:lstStyle/>
          <a:p>
            <a:r>
              <a:rPr lang="pt-BR" dirty="0" smtClean="0"/>
              <a:t>Taxa de Internações por Infecção Respiratória Aguda em Menores de 5 Anos de Idade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709118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119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132856"/>
            <a:ext cx="801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casos de internações hospitalares pagas no Sistema Único de Saúde (SUS) de pessoas com menos de 5 anos por </a:t>
            </a:r>
            <a:r>
              <a:rPr lang="pt-BR" dirty="0" smtClean="0"/>
              <a:t>Infecção Respiratória Aguda (IRA), </a:t>
            </a:r>
            <a:r>
              <a:rPr lang="pt-BR" dirty="0"/>
              <a:t>por 1 mil habitantes, na população residente em determinado espaço geográfico, no ano considerado.</a:t>
            </a:r>
            <a:endParaRPr lang="pt-B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32892" y="3441774"/>
            <a:ext cx="7739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lvl="1" algn="just"/>
            <a:r>
              <a:rPr lang="pt-BR" b="1" dirty="0"/>
              <a:t>Fonte de Dados: </a:t>
            </a:r>
          </a:p>
          <a:p>
            <a:pPr marL="152400" lvl="1" algn="just"/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Saúde - Sistema </a:t>
            </a:r>
            <a:r>
              <a:rPr lang="pt-BR" dirty="0"/>
              <a:t>de Informações </a:t>
            </a:r>
            <a:r>
              <a:rPr lang="pt-BR" dirty="0" smtClean="0"/>
              <a:t>Hospitalares (</a:t>
            </a:r>
            <a:r>
              <a:rPr lang="pt-BR" b="1" dirty="0" smtClean="0"/>
              <a:t>SIM</a:t>
            </a:r>
            <a:r>
              <a:rPr lang="pt-BR" dirty="0" smtClean="0"/>
              <a:t>); IBGE – Pesquisa Nacional por Amostra de Domicílios (PNAD).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732114"/>
            <a:ext cx="8179692" cy="1361182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x 1.000</a:t>
            </a:r>
          </a:p>
          <a:p>
            <a:pPr marL="152400" lvl="1" algn="just"/>
            <a:r>
              <a:rPr lang="pt-BR" sz="1800" b="0" dirty="0"/>
              <a:t>X= Número de internações por </a:t>
            </a:r>
            <a:r>
              <a:rPr lang="pt-BR" sz="1800" b="0" dirty="0" smtClean="0"/>
              <a:t>IRA em </a:t>
            </a:r>
            <a:r>
              <a:rPr lang="pt-BR" sz="1800" b="0" dirty="0"/>
              <a:t>residentes menores de 5 anos de idade em determinado local e período.</a:t>
            </a:r>
          </a:p>
          <a:p>
            <a:pPr marL="152400" lvl="1" algn="just"/>
            <a:r>
              <a:rPr lang="pt-BR" sz="1800" b="0" dirty="0"/>
              <a:t>Y= Número de crianças menores de 5 anos de idade, no mesmo local e período.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spc="-30" dirty="0" smtClean="0">
                <a:latin typeface="+mn-lt"/>
              </a:rPr>
              <a:t>Metodologia: Escolhas</a:t>
            </a:r>
            <a:endParaRPr lang="pt-BR" sz="4000" b="1" spc="-30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marL="0" indent="0" algn="just"/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Trabalhar com indicadores de resultados: para medir o direito de pessoa, a pessoa deve ser a medida de todo direito. Dos 123 indicadores iniciais de Educação, Saúde, Trabalho, Meio Ambiente e Vida Cidadã,  85 (70%) têm a pessoa humana ou uma de suas qualidades como numerador. </a:t>
            </a:r>
          </a:p>
          <a:p>
            <a:pPr marL="0" indent="0" algn="just"/>
            <a:endParaRPr lang="pt-BR" sz="2000" dirty="0" smtClean="0"/>
          </a:p>
          <a:p>
            <a:pPr marL="0" indent="0" algn="just"/>
            <a:r>
              <a:rPr lang="pt-BR" sz="2000" dirty="0" smtClean="0"/>
              <a:t>Gerar indicadores a partir de </a:t>
            </a:r>
            <a:r>
              <a:rPr lang="pt-BR" sz="2000" dirty="0" err="1" smtClean="0"/>
              <a:t>microdados</a:t>
            </a:r>
            <a:r>
              <a:rPr lang="pt-BR" sz="2000" dirty="0" smtClean="0"/>
              <a:t> de forma a ter mais autonomia para: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explorar desagregações fundamentais para uma perspectiva de direitos (região</a:t>
            </a:r>
            <a:r>
              <a:rPr lang="pt-BR" sz="2000" dirty="0"/>
              <a:t>, </a:t>
            </a:r>
            <a:r>
              <a:rPr lang="pt-BR" sz="2000" dirty="0" smtClean="0"/>
              <a:t> sexo,  raça-etnia e idade), 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smtClean="0"/>
              <a:t>elaborar uma matriz detalhada de </a:t>
            </a:r>
            <a:r>
              <a:rPr lang="pt-BR" sz="2000" dirty="0" err="1" smtClean="0"/>
              <a:t>metadados</a:t>
            </a:r>
            <a:r>
              <a:rPr lang="pt-BR" sz="2000" dirty="0" smtClean="0"/>
              <a:t> que documente as lacunas de informação existentes.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Internações por Infecção Respiratória Aguda em Menores de 5 Anos de Idade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1026" name="Picture 2" descr="C:\Users\André\Desktop\SDH\SAU23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8038"/>
            <a:ext cx="5898232" cy="4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Internações por Infecção Respiratória Aguda em Menores de 5 Anos de Idade - </a:t>
            </a: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23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07" y="1962472"/>
            <a:ext cx="6083829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122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Taxa de Internações por Infecção Respiratória Aguda em Menores de 5 Anos de Idade -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050" name="Picture 2" descr="C:\Users\André\Desktop\SDH\SAU23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96" y="2128038"/>
            <a:ext cx="5898232" cy="4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980728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Taxa de Internações por Infecção Respiratória Aguda em Menores de 5 Anos de Idade - </a:t>
            </a:r>
            <a:r>
              <a:rPr lang="pt-BR" sz="2400" b="1" dirty="0" smtClean="0"/>
              <a:t>por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23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939652"/>
            <a:ext cx="6114256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980728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Taxa de Internações por Infecção Respiratória Aguda em Menores de 5 Anos de Idade - </a:t>
            </a: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23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2020026"/>
            <a:ext cx="6042248" cy="45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72400" cy="1362075"/>
          </a:xfrm>
        </p:spPr>
        <p:txBody>
          <a:bodyPr/>
          <a:lstStyle/>
          <a:p>
            <a:r>
              <a:rPr lang="pt-BR" dirty="0" smtClean="0"/>
              <a:t>MEIO AMBIENTE: COBERTURA DE ESGOTAMENTO Sanitário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9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700808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126</a:t>
            </a:fld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85168" y="651951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Cobertura de Esgotamento Sanitário</a:t>
            </a:r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992337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204864"/>
            <a:ext cx="8010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Percentual da população residente que dispõe de escoadouro de dejetos através de ligação do domicílio à rede coletora ou fossa séptica, em determinado espaço geográfico, no ano considerado.</a:t>
            </a:r>
          </a:p>
        </p:txBody>
      </p:sp>
      <p:sp>
        <p:nvSpPr>
          <p:cNvPr id="16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4568354"/>
            <a:ext cx="1809527" cy="495746"/>
          </a:xfrm>
        </p:spPr>
        <p:txBody>
          <a:bodyPr/>
          <a:lstStyle/>
          <a:p>
            <a:r>
              <a:rPr lang="pt-BR" sz="2000" dirty="0" smtClean="0"/>
              <a:t>Interpretação: </a:t>
            </a:r>
            <a:endParaRPr lang="pt-BR" sz="2000" dirty="0"/>
          </a:p>
        </p:txBody>
      </p:sp>
      <p:sp>
        <p:nvSpPr>
          <p:cNvPr id="17" name="Rectangle 16"/>
          <p:cNvSpPr/>
          <p:nvPr/>
        </p:nvSpPr>
        <p:spPr>
          <a:xfrm>
            <a:off x="626716" y="5042191"/>
            <a:ext cx="77395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/>
              <a:t>Varia de 0 a 100%.</a:t>
            </a:r>
            <a:r>
              <a:rPr lang="pt-BR" dirty="0"/>
              <a:t> </a:t>
            </a:r>
            <a:endParaRPr lang="pt-BR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Quanto maior o índice, maior a cobertura de pessoas que vivem em domicílios ligados a rede coletora de dejetos ou fossa séptica.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/>
              <a:t>Expressa as condições socioeconômicas regionais e a priorização de políticas governamentais direcionadas ao desenvolvimento social.</a:t>
            </a:r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3676" y="3145086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38796" y="3645024"/>
            <a:ext cx="7739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03200" algn="just">
              <a:buFont typeface="+mj-lt"/>
              <a:buAutoNum type="arabicPeriod"/>
            </a:pPr>
            <a:r>
              <a:rPr lang="pt-BR" dirty="0" smtClean="0"/>
              <a:t>Instituto Brasileiro de Geografia e Estatística (IBGE): </a:t>
            </a:r>
          </a:p>
          <a:p>
            <a:pPr marL="1009650" lvl="2" indent="-400050" algn="just">
              <a:buFont typeface="+mj-lt"/>
              <a:buAutoNum type="romanLcPeriod"/>
            </a:pPr>
            <a:r>
              <a:rPr lang="pt-BR" dirty="0"/>
              <a:t>Pesquisa Nacional por Amostra de Domicílios (PNAD)</a:t>
            </a:r>
          </a:p>
          <a:p>
            <a:pPr marL="1009650" lvl="2" indent="-400050" algn="just">
              <a:buFont typeface="+mj-lt"/>
              <a:buAutoNum type="romanLcPeriod"/>
            </a:pPr>
            <a:r>
              <a:rPr lang="pt-BR" dirty="0" smtClean="0"/>
              <a:t>Censo Demográfico</a:t>
            </a:r>
          </a:p>
        </p:txBody>
      </p:sp>
    </p:spTree>
    <p:extLst>
      <p:ext uri="{BB962C8B-B14F-4D97-AF65-F5344CB8AC3E}">
        <p14:creationId xmlns:p14="http://schemas.microsoft.com/office/powerpoint/2010/main" val="2994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7EB2-A5B5-43AF-BF00-F37E36D6DF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 bwMode="auto">
          <a:xfrm>
            <a:off x="539552" y="1124744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cap="none" dirty="0" smtClean="0"/>
              <a:t>Cobertura de Esgotamento Sanitário – Região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7020272" y="6197291"/>
            <a:ext cx="17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PNAD/IBGE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Cobertura de Esgotamento Sanitário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505571"/>
              </p:ext>
            </p:extLst>
          </p:nvPr>
        </p:nvGraphicFramePr>
        <p:xfrm>
          <a:off x="1475656" y="2060848"/>
          <a:ext cx="6320358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1043608" y="1844824"/>
          <a:ext cx="66967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04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128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Cobertura de Esgotamento Sanitário</a:t>
            </a:r>
            <a:endParaRPr lang="pt-BR" dirty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38287"/>
            <a:ext cx="9144000" cy="792088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Cobertura de Esgotamento Sanitário </a:t>
            </a:r>
            <a:r>
              <a:rPr lang="pt-BR" sz="2800" b="1" dirty="0" smtClean="0"/>
              <a:t>segundo</a:t>
            </a:r>
            <a:endParaRPr lang="pt-BR" sz="28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8324" y="14669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/>
              <a:t>Regiões/ 2001 a 2011</a:t>
            </a:r>
            <a:endParaRPr lang="pt-BR" sz="2400" dirty="0"/>
          </a:p>
        </p:txBody>
      </p:sp>
      <p:sp>
        <p:nvSpPr>
          <p:cNvPr id="15" name="TextBox 8"/>
          <p:cNvSpPr txBox="1"/>
          <p:nvPr/>
        </p:nvSpPr>
        <p:spPr>
          <a:xfrm>
            <a:off x="7020272" y="6093295"/>
            <a:ext cx="17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PNAD/IBGE</a:t>
            </a:r>
            <a:endParaRPr lang="pt-BR" sz="1400" dirty="0"/>
          </a:p>
        </p:txBody>
      </p:sp>
      <p:pic>
        <p:nvPicPr>
          <p:cNvPr id="22531" name="Picture 3" descr="D:\Luzia\Desktop\Backup Wesley\Dropbox\Trabalhos SDH\Produto 1\SAU_18\Análises\Serie_Regia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1992"/>
            <a:ext cx="6696744" cy="41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129</a:t>
            </a:fld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Cobertura de Esgotamento Sanitário</a:t>
            </a:r>
            <a:endParaRPr lang="pt-BR" dirty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6427344" y="1988840"/>
            <a:ext cx="2537144" cy="2160240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Cobertura de Esgotamento Sanitário</a:t>
            </a:r>
            <a:r>
              <a:rPr lang="pt-BR" sz="2400" b="1" dirty="0">
                <a:latin typeface="+mn-lt"/>
              </a:rPr>
              <a:t> </a:t>
            </a:r>
            <a:r>
              <a:rPr lang="pt-BR" sz="2400" b="1" dirty="0" smtClean="0">
                <a:latin typeface="+mn-lt"/>
              </a:rPr>
              <a:t>– Brasil e Estados</a:t>
            </a:r>
            <a:endParaRPr lang="pt-BR" sz="2800" b="1" dirty="0">
              <a:latin typeface="+mn-lt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7377088" y="6191524"/>
            <a:ext cx="17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PNAD/IBGE</a:t>
            </a:r>
            <a:endParaRPr lang="pt-BR" sz="14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524581"/>
              </p:ext>
            </p:extLst>
          </p:nvPr>
        </p:nvGraphicFramePr>
        <p:xfrm>
          <a:off x="276225" y="1196752"/>
          <a:ext cx="652802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0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720080"/>
          </a:xfrm>
        </p:spPr>
        <p:txBody>
          <a:bodyPr/>
          <a:lstStyle/>
          <a:p>
            <a:r>
              <a:rPr lang="pt-BR" sz="4000" b="1" dirty="0"/>
              <a:t>Metodologia: </a:t>
            </a:r>
            <a:r>
              <a:rPr lang="pt-BR" sz="4000" b="1" dirty="0" smtClean="0"/>
              <a:t>Etapas de Trabalhos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 smtClean="0"/>
              <a:t>Etapas realizadas: 1) </a:t>
            </a:r>
            <a:r>
              <a:rPr lang="pt-BR" sz="2000" dirty="0" smtClean="0"/>
              <a:t>Concertação de plataforma institucional; </a:t>
            </a:r>
            <a:r>
              <a:rPr lang="pt-BR" sz="2000" b="1" dirty="0" smtClean="0"/>
              <a:t>2) </a:t>
            </a:r>
            <a:r>
              <a:rPr lang="pt-BR" sz="2000" dirty="0" smtClean="0"/>
              <a:t>Definição dos atributos dos direitos; e </a:t>
            </a:r>
            <a:r>
              <a:rPr lang="pt-BR" sz="2000" b="1" dirty="0" smtClean="0"/>
              <a:t>3) </a:t>
            </a:r>
            <a:r>
              <a:rPr lang="pt-BR" sz="2000" dirty="0" smtClean="0"/>
              <a:t>Proposta inicial de indicadores.</a:t>
            </a:r>
          </a:p>
          <a:p>
            <a:pPr marL="0" indent="0" algn="just">
              <a:buNone/>
            </a:pPr>
            <a:r>
              <a:rPr lang="pt-BR" sz="2000" b="1" dirty="0" smtClean="0"/>
              <a:t>Etapa em andamento: 4) </a:t>
            </a:r>
            <a:r>
              <a:rPr lang="pt-BR" sz="2000" dirty="0" smtClean="0"/>
              <a:t>Cálculo dos indicadores, para produção de séries históricas, mensuração de assimetrias e identificação de vulnerabilidades;</a:t>
            </a:r>
            <a:r>
              <a:rPr lang="pt-BR" sz="2000" b="1" dirty="0" smtClean="0"/>
              <a:t> </a:t>
            </a:r>
          </a:p>
          <a:p>
            <a:pPr marL="0" indent="0" algn="just">
              <a:buNone/>
            </a:pPr>
            <a:r>
              <a:rPr lang="pt-BR" sz="2000" b="1" dirty="0" smtClean="0"/>
              <a:t>Etapas ainda previstas para 2013: </a:t>
            </a:r>
            <a:r>
              <a:rPr lang="pt-BR" sz="2000" b="1" dirty="0"/>
              <a:t>5</a:t>
            </a:r>
            <a:r>
              <a:rPr lang="pt-BR" sz="2000" b="1" dirty="0" smtClean="0"/>
              <a:t>) </a:t>
            </a:r>
            <a:r>
              <a:rPr lang="pt-BR" sz="2000" dirty="0" smtClean="0"/>
              <a:t>Validação de Indicadores; e </a:t>
            </a:r>
            <a:r>
              <a:rPr lang="pt-BR" sz="2000" b="1" dirty="0" smtClean="0"/>
              <a:t>6) </a:t>
            </a:r>
            <a:r>
              <a:rPr lang="pt-BR" sz="2000" dirty="0" smtClean="0"/>
              <a:t>Divulgação de Resultados.</a:t>
            </a:r>
          </a:p>
          <a:p>
            <a:pPr marL="0" indent="0" algn="just">
              <a:buNone/>
            </a:pPr>
            <a:r>
              <a:rPr lang="pt-BR" b="1" dirty="0" smtClean="0"/>
              <a:t>2012				2013</a:t>
            </a:r>
            <a:endParaRPr lang="pt-BR" b="1" dirty="0"/>
          </a:p>
          <a:p>
            <a:pPr marL="0" indent="0" algn="just">
              <a:buNone/>
            </a:pPr>
            <a:endParaRPr lang="pt-BR" sz="2000" dirty="0" smtClean="0"/>
          </a:p>
        </p:txBody>
      </p:sp>
      <p:graphicFrame>
        <p:nvGraphicFramePr>
          <p:cNvPr id="5" name="Diagrama 3"/>
          <p:cNvGraphicFramePr/>
          <p:nvPr>
            <p:extLst>
              <p:ext uri="{D42A27DB-BD31-4B8C-83A1-F6EECF244321}">
                <p14:modId xmlns:p14="http://schemas.microsoft.com/office/powerpoint/2010/main" val="147507127"/>
              </p:ext>
            </p:extLst>
          </p:nvPr>
        </p:nvGraphicFramePr>
        <p:xfrm>
          <a:off x="323528" y="3861048"/>
          <a:ext cx="85689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7EB2-A5B5-43AF-BF00-F37E36D6DF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 bwMode="auto">
          <a:xfrm>
            <a:off x="539552" y="1124744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cap="none" dirty="0" smtClean="0"/>
              <a:t>Cobertura de Esgotamento Sanitário – Raça/Cor</a:t>
            </a:r>
            <a:endParaRPr lang="pt-BR" sz="2800" cap="none" dirty="0">
              <a:latin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7020272" y="6197291"/>
            <a:ext cx="17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PNAD/IBGE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Cobertura de Esgotamento Sanitário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67570"/>
              </p:ext>
            </p:extLst>
          </p:nvPr>
        </p:nvGraphicFramePr>
        <p:xfrm>
          <a:off x="1475656" y="2060848"/>
          <a:ext cx="6320358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7EB2-A5B5-43AF-BF00-F37E36D6DF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 bwMode="auto">
          <a:xfrm>
            <a:off x="208732" y="1143702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cap="none" dirty="0" smtClean="0"/>
              <a:t>Cobertura De Esgotamento Sanitário – Situação domiciliar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7020272" y="6197291"/>
            <a:ext cx="17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PNAD/IBGE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Cobertura de Esgotamento Sanitário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256111"/>
              </p:ext>
            </p:extLst>
          </p:nvPr>
        </p:nvGraphicFramePr>
        <p:xfrm>
          <a:off x="1475656" y="2060848"/>
          <a:ext cx="6320358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813477"/>
              </p:ext>
            </p:extLst>
          </p:nvPr>
        </p:nvGraphicFramePr>
        <p:xfrm>
          <a:off x="1547664" y="2060848"/>
          <a:ext cx="6354960" cy="39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1763688" y="2057400"/>
          <a:ext cx="619268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5233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7EB2-A5B5-43AF-BF00-F37E36D6DF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ítulo 4"/>
          <p:cNvSpPr txBox="1">
            <a:spLocks/>
          </p:cNvSpPr>
          <p:nvPr/>
        </p:nvSpPr>
        <p:spPr bwMode="auto">
          <a:xfrm>
            <a:off x="467544" y="1124744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cap="none" dirty="0"/>
              <a:t>Cobertura De Esgotamento Sanitário</a:t>
            </a:r>
            <a:r>
              <a:rPr lang="pt-BR" sz="2400" cap="none" dirty="0"/>
              <a:t> – Região </a:t>
            </a:r>
            <a:r>
              <a:rPr lang="pt-BR" sz="2400" i="1" cap="none" dirty="0" err="1"/>
              <a:t>vs</a:t>
            </a:r>
            <a:r>
              <a:rPr lang="pt-BR" sz="2400" i="1" cap="none" dirty="0"/>
              <a:t> </a:t>
            </a:r>
            <a:r>
              <a:rPr lang="pt-BR" sz="2400" cap="none" dirty="0" smtClean="0"/>
              <a:t>Nível de instrução</a:t>
            </a:r>
            <a:endParaRPr lang="pt-BR" sz="2400" cap="none" dirty="0"/>
          </a:p>
        </p:txBody>
      </p:sp>
      <p:sp>
        <p:nvSpPr>
          <p:cNvPr id="6" name="TextBox 8"/>
          <p:cNvSpPr txBox="1"/>
          <p:nvPr/>
        </p:nvSpPr>
        <p:spPr>
          <a:xfrm>
            <a:off x="7020272" y="6093295"/>
            <a:ext cx="17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PNAD/IBGE</a:t>
            </a:r>
            <a:endParaRPr lang="pt-BR" sz="1400" dirty="0"/>
          </a:p>
        </p:txBody>
      </p:sp>
      <p:pic>
        <p:nvPicPr>
          <p:cNvPr id="10241" name="Picture 1" descr="D:\Luzia\Desktop\Backup Wesley\Dropbox\Trabalhos SDH\Produto 1\SAU_18\Análises\Cruzamento Regiao-nivel.instr 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15" y="2029447"/>
            <a:ext cx="6502153" cy="40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8732" y="65201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Cobertura de Esgotamento Sanitário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678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Mortalidade Proporcional por Acidente de Trabalho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133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709118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134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132856"/>
            <a:ext cx="8010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Percentual dos óbitos por acidentes e doenças relacionados ao trabalho, em relação ao total de óbitos por causas definidas, na população residente em determinado espaço geográfico, no período considerado.</a:t>
            </a:r>
            <a:endParaRPr lang="pt-B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32892" y="3441774"/>
            <a:ext cx="7739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lvl="1" algn="just">
              <a:lnSpc>
                <a:spcPct val="150000"/>
              </a:lnSpc>
            </a:pPr>
            <a:r>
              <a:rPr lang="pt-BR" b="1" dirty="0"/>
              <a:t>Fonte de Dados: </a:t>
            </a:r>
          </a:p>
          <a:p>
            <a:pPr marL="152400" lvl="1" algn="just">
              <a:lnSpc>
                <a:spcPct val="150000"/>
              </a:lnSpc>
            </a:pPr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Saúde - Sistema </a:t>
            </a:r>
            <a:r>
              <a:rPr lang="pt-BR" dirty="0"/>
              <a:t>de Informações sobre </a:t>
            </a:r>
            <a:r>
              <a:rPr lang="pt-BR" dirty="0" smtClean="0"/>
              <a:t>Mortalidade (</a:t>
            </a:r>
            <a:r>
              <a:rPr lang="pt-BR" b="1" dirty="0" smtClean="0"/>
              <a:t>SIM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732114"/>
            <a:ext cx="8179692" cy="1361182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x 100</a:t>
            </a:r>
          </a:p>
          <a:p>
            <a:pPr marL="152400" lvl="1" algn="just"/>
            <a:r>
              <a:rPr lang="pt-BR" sz="1800" b="0" dirty="0"/>
              <a:t>X= Número de óbitos relacionados a acidente de trabalho .</a:t>
            </a:r>
          </a:p>
          <a:p>
            <a:pPr marL="152400" lvl="1" algn="just"/>
            <a:r>
              <a:rPr lang="pt-BR" sz="1800" b="0" dirty="0"/>
              <a:t>Y= Total de óbitos por causas definidas.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135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Mortalidade Proporcional por Acidente de Trabalho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1026" name="Picture 2" descr="C:\Users\André\Desktop\SDH\SAU25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1885646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136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Mortalidade Proporcional por Acidente de Trabalho</a:t>
            </a:r>
            <a:br>
              <a:rPr lang="pt-BR" sz="2800" b="1" dirty="0" smtClean="0"/>
            </a:b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050" name="Picture 2" descr="C:\Users\André\Desktop\SDH\SAU25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98" y="1827834"/>
            <a:ext cx="6263346" cy="46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137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Mortalidade Proporcional por Acidente de Trabalho</a:t>
            </a:r>
            <a:r>
              <a:rPr lang="pt-BR" sz="2800" b="1" dirty="0">
                <a:latin typeface="+mn-lt"/>
              </a:rPr>
              <a:t/>
            </a:r>
            <a:br>
              <a:rPr lang="pt-BR" sz="2800" b="1" dirty="0">
                <a:latin typeface="+mn-lt"/>
              </a:rPr>
            </a:br>
            <a:r>
              <a:rPr lang="pt-BR" sz="2400" b="1" dirty="0" smtClean="0">
                <a:latin typeface="+mn-lt"/>
              </a:rPr>
              <a:t>por idade</a:t>
            </a:r>
            <a:endParaRPr lang="pt-BR" sz="2400" b="1" dirty="0">
              <a:latin typeface="+mn-lt"/>
            </a:endParaRPr>
          </a:p>
        </p:txBody>
      </p:sp>
      <p:pic>
        <p:nvPicPr>
          <p:cNvPr id="7170" name="Picture 2" descr="C:\Users\André\Desktop\SDH\SAU25\id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675612" cy="43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138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Mortalidade Proporcional por Acidente de Trabalho</a:t>
            </a:r>
            <a:br>
              <a:rPr lang="pt-BR" sz="2800" b="1" dirty="0" smtClean="0"/>
            </a:br>
            <a:r>
              <a:rPr lang="pt-BR" sz="2400" b="1" dirty="0" smtClean="0"/>
              <a:t>por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25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1804002"/>
            <a:ext cx="6330280" cy="47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139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Mortalidade Proporcional por Acidente de Trabalho</a:t>
            </a:r>
            <a:br>
              <a:rPr lang="pt-BR" sz="2800" b="1" dirty="0" smtClean="0"/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8194" name="Picture 2" descr="C:\Users\André\Desktop\SDH\SAU25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082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720080"/>
          </a:xfrm>
        </p:spPr>
        <p:txBody>
          <a:bodyPr/>
          <a:lstStyle/>
          <a:p>
            <a:r>
              <a:rPr lang="pt-BR" sz="4000" b="1" dirty="0" smtClean="0"/>
              <a:t>Metodologia: Aplicações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 smtClean="0"/>
              <a:t>A meta da Indicadores é concluir até o final do ano :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/>
            <a:r>
              <a:rPr lang="pt-BR" sz="2000" dirty="0" smtClean="0"/>
              <a:t>A edição de publicações tecnicamente embasadas mas acessíveis ao público geral sobre o estado de realização dos cinco direitos abordados;</a:t>
            </a:r>
          </a:p>
          <a:p>
            <a:pPr marL="0" indent="0" algn="just"/>
            <a:r>
              <a:rPr lang="pt-BR" sz="2000" dirty="0" smtClean="0"/>
              <a:t>O aproveitamento de indicadores na elaboração de relatórios internacionais;</a:t>
            </a:r>
          </a:p>
          <a:p>
            <a:pPr marL="0" indent="0" algn="just"/>
            <a:r>
              <a:rPr lang="pt-BR" sz="2000" dirty="0" smtClean="0"/>
              <a:t>A recomendação de pesquisas e registros novos, novos campos em instrumentos existentes ou novos planos amostrais que preencham lacunas de informação existentes, levando a perspectiva de direitos às bases de dados oficiais; e</a:t>
            </a:r>
          </a:p>
          <a:p>
            <a:pPr marL="0" indent="0" algn="just"/>
            <a:r>
              <a:rPr lang="pt-BR" sz="2000" dirty="0" smtClean="0"/>
              <a:t>A requisição de plataforma de TI de </a:t>
            </a:r>
            <a:r>
              <a:rPr lang="pt-BR" sz="2000" dirty="0"/>
              <a:t>painel que </a:t>
            </a:r>
            <a:r>
              <a:rPr lang="pt-BR" sz="2000" dirty="0" smtClean="0"/>
              <a:t>permita a divulgação de indicadores do Sistema Nacional.</a:t>
            </a:r>
          </a:p>
          <a:p>
            <a:pPr marL="0" indent="0"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Mortalidade Proporcional por Acidente de Trabalho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11266" name="Picture 2" descr="C:\Users\André\Desktop\SDH\SAU25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01" y="1844824"/>
            <a:ext cx="6275851" cy="4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Proporção de Parto Normal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141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709118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142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132856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Proporção de </a:t>
            </a:r>
            <a:r>
              <a:rPr lang="pt-BR" dirty="0"/>
              <a:t>partos normais </a:t>
            </a:r>
            <a:r>
              <a:rPr lang="pt-BR" dirty="0" smtClean="0"/>
              <a:t>em determinado espaço geográfico, </a:t>
            </a:r>
            <a:r>
              <a:rPr lang="pt-BR" dirty="0"/>
              <a:t>no período considerado.</a:t>
            </a:r>
            <a:endParaRPr lang="pt-BR" dirty="0" smtClean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2780928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48916" y="3212976"/>
            <a:ext cx="7739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03200" algn="just">
              <a:buFont typeface="+mj-lt"/>
              <a:buAutoNum type="arabicPeriod"/>
            </a:pPr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Saúde - 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3356992"/>
            <a:ext cx="8179692" cy="163810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</a:t>
            </a:r>
            <a:r>
              <a:rPr lang="pt-BR" sz="1800" b="0" dirty="0" smtClean="0"/>
              <a:t>)</a:t>
            </a:r>
            <a:endParaRPr lang="pt-BR" sz="1800" b="0" dirty="0"/>
          </a:p>
          <a:p>
            <a:pPr marL="152400" lvl="1" algn="just"/>
            <a:r>
              <a:rPr lang="pt-BR" sz="1800" b="0" dirty="0"/>
              <a:t>X= Número de </a:t>
            </a:r>
            <a:r>
              <a:rPr lang="pt-BR" sz="1800" b="0" dirty="0" smtClean="0"/>
              <a:t>nascidos vivos por parto normal</a:t>
            </a:r>
            <a:endParaRPr lang="pt-BR" sz="1800" b="0" dirty="0"/>
          </a:p>
          <a:p>
            <a:pPr marL="152400" lvl="1" algn="just"/>
            <a:r>
              <a:rPr lang="pt-BR" sz="1800" b="0" dirty="0"/>
              <a:t>Y = Número de nascidos </a:t>
            </a:r>
            <a:r>
              <a:rPr lang="pt-BR" sz="1800" b="0" dirty="0" smtClean="0"/>
              <a:t>vivos</a:t>
            </a:r>
            <a:endParaRPr lang="pt-BR" sz="1800" b="0" dirty="0"/>
          </a:p>
        </p:txBody>
      </p:sp>
      <p:sp>
        <p:nvSpPr>
          <p:cNvPr id="9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39552" y="5013176"/>
            <a:ext cx="8054304" cy="1152128"/>
          </a:xfrm>
        </p:spPr>
        <p:txBody>
          <a:bodyPr/>
          <a:lstStyle/>
          <a:p>
            <a:r>
              <a:rPr lang="pt-BR" sz="2000" dirty="0" smtClean="0"/>
              <a:t>Interpretação:</a:t>
            </a:r>
          </a:p>
          <a:p>
            <a:r>
              <a:rPr lang="pt-BR" sz="2000" b="0" dirty="0" smtClean="0"/>
              <a:t>Estima </a:t>
            </a:r>
            <a:r>
              <a:rPr lang="pt-BR" sz="2000" b="0" dirty="0"/>
              <a:t>a proporção do número de partos normais dentre todos os partos realizados</a:t>
            </a:r>
            <a:r>
              <a:rPr lang="pt-BR" sz="2000" b="0" dirty="0" smtClean="0"/>
              <a:t>.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Proporção de Parto Normal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32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4490" cy="49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Proporção de Parto Normal - </a:t>
            </a: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10242" name="Picture 2" descr="C:\Users\André\Desktop\SDH\SAU32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1610"/>
            <a:ext cx="6618312" cy="49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Proporção de Parto Normal –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32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86331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Proporção de Parto Normal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6146" name="Picture 2" descr="C:\Users\André\Desktop\SDH\SAU32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2" y="1484784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147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/>
              <a:t>Proporção de Parto Normal - </a:t>
            </a: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Idade da Mãe</a:t>
            </a:r>
            <a:endParaRPr lang="pt-BR" sz="2400" b="1" dirty="0">
              <a:latin typeface="+mn-lt"/>
            </a:endParaRPr>
          </a:p>
        </p:txBody>
      </p:sp>
      <p:pic>
        <p:nvPicPr>
          <p:cNvPr id="7170" name="Picture 2" descr="C:\Users\André\Desktop\SDH\SAU32\regiaoXida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8" y="1484784"/>
            <a:ext cx="6762328" cy="50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r>
              <a:rPr lang="pt-BR" sz="4000" dirty="0" smtClean="0"/>
              <a:t>Fórum Mundial de Direitos Humanos</a:t>
            </a: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algn="ctr">
              <a:buNone/>
            </a:pPr>
            <a:r>
              <a:rPr lang="pt-BR" sz="2000" dirty="0" smtClean="0"/>
              <a:t>.</a:t>
            </a:r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O Fórum tem como objetivo promover um espaço de debate público sobre direitos humanos no mundo, em que sejam tratados seus principais avanços e desafios, com foco no respeito às diferenças, na participação social, na redução das desigualdades e no enfrentamento a todas as violações de direitos humanos</a:t>
            </a:r>
          </a:p>
          <a:p>
            <a:pPr algn="ctr">
              <a:buNone/>
            </a:pPr>
            <a:r>
              <a:rPr lang="en-US" sz="2000" dirty="0" smtClean="0">
                <a:hlinkClick r:id="rId2"/>
              </a:rPr>
              <a:t>http://www.fmdh.sdh.gov.br</a:t>
            </a:r>
            <a:endParaRPr lang="pt-BR" sz="2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 descr="Logomarca do Fórum Mundial de Direitos Human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8326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5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r>
              <a:rPr lang="pt-BR" sz="4000" dirty="0" smtClean="0"/>
              <a:t>Obrigado!</a:t>
            </a: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Coordenação de Informações e Indicadores em Direitos Humanos</a:t>
            </a:r>
          </a:p>
          <a:p>
            <a:pPr algn="ctr">
              <a:buNone/>
            </a:pPr>
            <a:r>
              <a:rPr lang="pt-BR" sz="2000" dirty="0" smtClean="0"/>
              <a:t>Secretaria de Direitos Humanos da Presidência da República</a:t>
            </a:r>
          </a:p>
          <a:p>
            <a:pPr algn="ctr">
              <a:buNone/>
            </a:pP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Andrei </a:t>
            </a:r>
            <a:r>
              <a:rPr lang="pt-BR" sz="2000" dirty="0" err="1" smtClean="0"/>
              <a:t>Suárez</a:t>
            </a:r>
            <a:r>
              <a:rPr lang="pt-BR" sz="2000" dirty="0" smtClean="0"/>
              <a:t> </a:t>
            </a:r>
            <a:r>
              <a:rPr lang="pt-BR" sz="2000" dirty="0" err="1" smtClean="0"/>
              <a:t>Dillon</a:t>
            </a:r>
            <a:r>
              <a:rPr lang="pt-BR" sz="2000" dirty="0" smtClean="0"/>
              <a:t> Soares</a:t>
            </a:r>
          </a:p>
          <a:p>
            <a:pPr algn="ctr">
              <a:buNone/>
            </a:pPr>
            <a:r>
              <a:rPr lang="pt-BR" sz="2000" dirty="0" smtClean="0">
                <a:hlinkClick r:id="rId2"/>
              </a:rPr>
              <a:t>andrei.soares@sdh.gov.br</a:t>
            </a: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Marcus Vinicius Soares de Brito</a:t>
            </a:r>
          </a:p>
          <a:p>
            <a:pPr algn="ctr">
              <a:buNone/>
            </a:pPr>
            <a:r>
              <a:rPr lang="pt-BR" sz="2000" dirty="0" smtClean="0">
                <a:hlinkClick r:id="rId3"/>
              </a:rPr>
              <a:t>marcus.brito@sdh.gov.br</a:t>
            </a: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Thais Malheiros </a:t>
            </a:r>
            <a:r>
              <a:rPr lang="pt-BR" sz="2000" dirty="0" err="1" smtClean="0"/>
              <a:t>Gawryszewski</a:t>
            </a:r>
            <a:endParaRPr lang="pt-BR" sz="2000" dirty="0" smtClean="0"/>
          </a:p>
          <a:p>
            <a:pPr algn="ctr">
              <a:buNone/>
            </a:pPr>
            <a:r>
              <a:rPr lang="pt-BR" sz="2000" dirty="0" smtClean="0">
                <a:hlinkClick r:id="rId4"/>
              </a:rPr>
              <a:t>thais.consultora@sdh.gov.br</a:t>
            </a:r>
            <a:endParaRPr lang="pt-BR" sz="2000" dirty="0" smtClean="0"/>
          </a:p>
          <a:p>
            <a:pPr algn="ctr">
              <a:buNone/>
            </a:pPr>
            <a:r>
              <a:rPr lang="pt-BR" sz="2000" dirty="0" smtClean="0"/>
              <a:t>(5561) 20257937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720080"/>
          </a:xfrm>
        </p:spPr>
        <p:txBody>
          <a:bodyPr/>
          <a:lstStyle/>
          <a:p>
            <a:r>
              <a:rPr lang="pt-BR" sz="4000" b="1" dirty="0"/>
              <a:t>Metodologia: </a:t>
            </a:r>
            <a:r>
              <a:rPr lang="pt-BR" sz="4000" b="1" dirty="0" smtClean="0"/>
              <a:t>Aplicações</a:t>
            </a:r>
            <a:endParaRPr lang="pt-BR" sz="4000" b="1" dirty="0"/>
          </a:p>
        </p:txBody>
      </p:sp>
      <p:graphicFrame>
        <p:nvGraphicFramePr>
          <p:cNvPr id="6" name="Diagrama 4"/>
          <p:cNvGraphicFramePr/>
          <p:nvPr>
            <p:extLst>
              <p:ext uri="{D42A27DB-BD31-4B8C-83A1-F6EECF244321}">
                <p14:modId xmlns:p14="http://schemas.microsoft.com/office/powerpoint/2010/main" val="1592591599"/>
              </p:ext>
            </p:extLst>
          </p:nvPr>
        </p:nvGraphicFramePr>
        <p:xfrm>
          <a:off x="214282" y="1714488"/>
          <a:ext cx="871543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5400599"/>
          </a:xfrm>
        </p:spPr>
        <p:txBody>
          <a:bodyPr anchor="t" anchorCtr="0"/>
          <a:lstStyle/>
          <a:p>
            <a:pPr algn="r" eaLnBrk="1" hangingPunct="1">
              <a:defRPr/>
            </a:pPr>
            <a:r>
              <a:rPr lang="pt-BR" b="1" dirty="0" smtClean="0">
                <a:solidFill>
                  <a:schemeClr val="tx1"/>
                </a:solidFill>
                <a:latin typeface="+mn-lt"/>
              </a:rPr>
              <a:t>Sistema Nacional de Indicadores em Direitos Humanos:</a:t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>
                <a:latin typeface="+mn-lt"/>
              </a:rPr>
              <a:t/>
            </a:r>
            <a:br>
              <a:rPr lang="pt-BR" b="1" dirty="0">
                <a:latin typeface="+mn-lt"/>
              </a:rPr>
            </a:br>
            <a:r>
              <a:rPr lang="pt-BR" b="1" dirty="0" smtClean="0">
                <a:latin typeface="+mn-lt"/>
              </a:rPr>
              <a:t>Direitos, Atributos e Indicadores</a:t>
            </a:r>
            <a:endParaRPr lang="pt-BR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1515F-63B4-4B7A-B09E-124EFA2E6F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Direitos e atributos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000" dirty="0"/>
              <a:t>Educação ao Longo da Vida</a:t>
            </a:r>
          </a:p>
          <a:p>
            <a:r>
              <a:rPr lang="pt-BR" sz="2000" dirty="0"/>
              <a:t>Universalização e democratização da Educação Básica</a:t>
            </a:r>
          </a:p>
          <a:p>
            <a:r>
              <a:rPr lang="pt-BR" sz="2000" dirty="0"/>
              <a:t>Democratização da Educação Superior</a:t>
            </a:r>
          </a:p>
          <a:p>
            <a:r>
              <a:rPr lang="pt-BR" sz="2000" dirty="0"/>
              <a:t>Qualidade da Educação</a:t>
            </a:r>
          </a:p>
          <a:p>
            <a:r>
              <a:rPr lang="pt-BR" sz="2000" dirty="0"/>
              <a:t>Currículos, Conteúdos e Práticas Educacionais.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Meio Ambiente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sz="2000" dirty="0"/>
              <a:t>Provisão ambiental</a:t>
            </a:r>
          </a:p>
          <a:p>
            <a:r>
              <a:rPr lang="pt-BR" sz="2000" dirty="0"/>
              <a:t>Regulação Ambiental (ou Meio ambiente equilibrado)</a:t>
            </a:r>
          </a:p>
          <a:p>
            <a:r>
              <a:rPr lang="pt-BR" sz="2000" dirty="0"/>
              <a:t>Meio Ambiente Físico e Cultural</a:t>
            </a:r>
          </a:p>
          <a:p>
            <a:r>
              <a:rPr lang="pt-BR" sz="2000" dirty="0"/>
              <a:t>Saúde Ambiental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D08-021C-4742-A009-B99CD93E245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99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e atributos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000" dirty="0"/>
              <a:t>Saúde Sexual e reprodutiva</a:t>
            </a:r>
          </a:p>
          <a:p>
            <a:r>
              <a:rPr lang="pt-BR" sz="2000" dirty="0"/>
              <a:t>Infância Saudável e Protegida</a:t>
            </a:r>
          </a:p>
          <a:p>
            <a:r>
              <a:rPr lang="pt-BR" sz="2000" dirty="0"/>
              <a:t>Saúde ambiental</a:t>
            </a:r>
          </a:p>
          <a:p>
            <a:r>
              <a:rPr lang="pt-BR" sz="2000" dirty="0"/>
              <a:t>Saúde do trabalhador</a:t>
            </a:r>
          </a:p>
          <a:p>
            <a:r>
              <a:rPr lang="pt-BR" sz="2000" dirty="0"/>
              <a:t>Acesso equitativo a ações e serviços de saúde de qualidade</a:t>
            </a:r>
          </a:p>
          <a:p>
            <a:r>
              <a:rPr lang="pt-BR" sz="2000" dirty="0"/>
              <a:t>Acesso à assistência farmacêutica, órteses, próteses e outros insumos de saúde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D08-021C-4742-A009-B99CD93E245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0" name="Espaço Reservado para Texto 5"/>
          <p:cNvSpPr txBox="1">
            <a:spLocks/>
          </p:cNvSpPr>
          <p:nvPr/>
        </p:nvSpPr>
        <p:spPr bwMode="auto">
          <a:xfrm>
            <a:off x="4649788" y="1925142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Vida Cidadã</a:t>
            </a:r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4649788" y="2564904"/>
            <a:ext cx="4040188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Privação arbitrária da vida</a:t>
            </a:r>
          </a:p>
          <a:p>
            <a:r>
              <a:rPr lang="pt-BR" sz="2000" dirty="0" smtClean="0"/>
              <a:t>Resguardo à privação excessiva da liberdade</a:t>
            </a:r>
          </a:p>
          <a:p>
            <a:r>
              <a:rPr lang="pt-BR" sz="2000" dirty="0" smtClean="0"/>
              <a:t>Promoção da, e resguardo à, Vida</a:t>
            </a:r>
          </a:p>
          <a:p>
            <a:r>
              <a:rPr lang="pt-BR" sz="2000" dirty="0" smtClean="0"/>
              <a:t>Registro Civil e Reconhecimento pelo Estado</a:t>
            </a:r>
          </a:p>
          <a:p>
            <a:pPr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49239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e atributos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457200" y="1925142"/>
            <a:ext cx="3682752" cy="639762"/>
          </a:xfrm>
        </p:spPr>
        <p:txBody>
          <a:bodyPr/>
          <a:lstStyle/>
          <a:p>
            <a:pPr algn="ctr"/>
            <a:r>
              <a:rPr lang="pt-BR" dirty="0" smtClean="0"/>
              <a:t>Trabalho Decente</a:t>
            </a:r>
            <a:endParaRPr lang="pt-BR" dirty="0"/>
          </a:p>
        </p:txBody>
      </p:sp>
      <p:sp>
        <p:nvSpPr>
          <p:cNvPr id="8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4040188" cy="3951288"/>
          </a:xfrm>
        </p:spPr>
        <p:txBody>
          <a:bodyPr/>
          <a:lstStyle/>
          <a:p>
            <a:pPr eaLnBrk="0" hangingPunct="0">
              <a:defRPr/>
            </a:pPr>
            <a:r>
              <a:rPr lang="pt-BR" sz="2000" dirty="0"/>
              <a:t>Acesso e Qualificação para o Trabalho Decente</a:t>
            </a:r>
          </a:p>
          <a:p>
            <a:pPr eaLnBrk="0" hangingPunct="0">
              <a:defRPr/>
            </a:pPr>
            <a:r>
              <a:rPr lang="pt-BR" sz="2000" dirty="0"/>
              <a:t>Condições Justas, não Discriminatórias e Seguras no Trabalho</a:t>
            </a:r>
          </a:p>
          <a:p>
            <a:pPr eaLnBrk="0" hangingPunct="0">
              <a:defRPr/>
            </a:pPr>
            <a:r>
              <a:rPr lang="pt-BR" sz="2000" dirty="0"/>
              <a:t>Diálogo Social nas Relações de Trabalho, Liberdade de Associação e Negociação Coletiva</a:t>
            </a:r>
          </a:p>
          <a:p>
            <a:pPr eaLnBrk="0" hangingPunct="0">
              <a:defRPr/>
            </a:pPr>
            <a:r>
              <a:rPr lang="pt-BR" sz="2000" dirty="0"/>
              <a:t>Erradicação do Trabalho Forçado e do Trabalho Infantil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Alimentação Adequada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D08-021C-4742-A009-B99CD93E245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0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708276" y="2636912"/>
            <a:ext cx="4040188" cy="3951288"/>
          </a:xfrm>
        </p:spPr>
        <p:txBody>
          <a:bodyPr/>
          <a:lstStyle/>
          <a:p>
            <a:pPr eaLnBrk="0" hangingPunct="0">
              <a:defRPr/>
            </a:pPr>
            <a:r>
              <a:rPr lang="pt-BR" sz="2000" dirty="0" smtClean="0"/>
              <a:t>Nutrição</a:t>
            </a:r>
            <a:endParaRPr lang="pt-BR" sz="2000" dirty="0"/>
          </a:p>
          <a:p>
            <a:pPr eaLnBrk="0" hangingPunct="0">
              <a:defRPr/>
            </a:pPr>
            <a:r>
              <a:rPr lang="pt-BR" sz="2000" dirty="0" smtClean="0"/>
              <a:t>Segurança Alimentar</a:t>
            </a:r>
          </a:p>
          <a:p>
            <a:pPr eaLnBrk="0" hangingPunct="0">
              <a:defRPr/>
            </a:pPr>
            <a:r>
              <a:rPr lang="pt-BR" sz="2000" dirty="0" smtClean="0"/>
              <a:t>Qualidade </a:t>
            </a:r>
            <a:r>
              <a:rPr lang="pt-BR" sz="2000" dirty="0"/>
              <a:t>e </a:t>
            </a:r>
            <a:r>
              <a:rPr lang="pt-BR" sz="2000" dirty="0" err="1"/>
              <a:t>disponbilidade</a:t>
            </a:r>
            <a:r>
              <a:rPr lang="pt-BR" sz="2000" dirty="0"/>
              <a:t> de água e </a:t>
            </a:r>
            <a:r>
              <a:rPr lang="pt-BR" sz="2000" dirty="0" smtClean="0"/>
              <a:t>alimentos</a:t>
            </a:r>
          </a:p>
          <a:p>
            <a:pPr eaLnBrk="0" hangingPunct="0">
              <a:defRPr/>
            </a:pPr>
            <a:r>
              <a:rPr lang="pt-BR" sz="2000" dirty="0" smtClean="0"/>
              <a:t>Desenvolvimento adequado</a:t>
            </a:r>
          </a:p>
        </p:txBody>
      </p:sp>
    </p:spTree>
    <p:extLst>
      <p:ext uri="{BB962C8B-B14F-4D97-AF65-F5344CB8AC3E}">
        <p14:creationId xmlns:p14="http://schemas.microsoft.com/office/powerpoint/2010/main" val="2973950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78296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4000" b="1" dirty="0" smtClean="0"/>
              <a:t>Sistemas de Indicadores no Brasil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A elaboração de indicadores sob uma perspectiva de direitos tem no Brasil dois antecedentes recentes: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400" b="1" dirty="0" smtClean="0"/>
              <a:t>Sistema </a:t>
            </a:r>
            <a:r>
              <a:rPr lang="pt-BR" sz="2400" b="1" dirty="0"/>
              <a:t>de Indicadores para </a:t>
            </a:r>
            <a:r>
              <a:rPr lang="pt-BR" sz="2400" b="1" dirty="0" smtClean="0"/>
              <a:t>Saúde – RIPSA</a:t>
            </a:r>
          </a:p>
          <a:p>
            <a:pPr algn="just"/>
            <a:r>
              <a:rPr lang="pt-BR" sz="2400" dirty="0" smtClean="0"/>
              <a:t>Início dos trabalhos: 1995 </a:t>
            </a:r>
          </a:p>
          <a:p>
            <a:pPr algn="just"/>
            <a:r>
              <a:rPr lang="pt-BR" sz="2400" dirty="0" smtClean="0"/>
              <a:t>Publicações a partir de 1997 </a:t>
            </a:r>
          </a:p>
          <a:p>
            <a:pPr algn="just"/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 smtClean="0"/>
              <a:t>O Sistema de Indicadores para Direito Humano a Alimentação Adequada – GT-Indicadores e Monitoramento </a:t>
            </a:r>
            <a:r>
              <a:rPr lang="pt-BR" sz="2400" b="1" dirty="0" err="1" smtClean="0"/>
              <a:t>Consea</a:t>
            </a:r>
            <a:r>
              <a:rPr lang="pt-BR" sz="2400" b="1" dirty="0" smtClean="0"/>
              <a:t> </a:t>
            </a:r>
          </a:p>
          <a:p>
            <a:pPr algn="just"/>
            <a:r>
              <a:rPr lang="pt-BR" sz="2400" dirty="0" smtClean="0"/>
              <a:t>Início dos trabalhos: 2003 </a:t>
            </a:r>
          </a:p>
          <a:p>
            <a:pPr algn="just"/>
            <a:r>
              <a:rPr lang="pt-BR" sz="2400" dirty="0" smtClean="0"/>
              <a:t>Primeira publicação: 2007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Saúde: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44016" y="1700808"/>
            <a:ext cx="889248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b="1" dirty="0"/>
              <a:t>Acesso equitativo a ações e serviços de saúde de </a:t>
            </a:r>
            <a:r>
              <a:rPr lang="pt-BR" sz="1800" b="1" dirty="0" smtClean="0"/>
              <a:t>qualidade – </a:t>
            </a:r>
            <a:r>
              <a:rPr lang="pt-BR" sz="1800" dirty="0" smtClean="0"/>
              <a:t>Trata </a:t>
            </a:r>
            <a:r>
              <a:rPr lang="pt-BR" sz="1800" dirty="0"/>
              <a:t>da </a:t>
            </a:r>
            <a:r>
              <a:rPr lang="pt-BR" sz="1800" dirty="0" smtClean="0"/>
              <a:t>criação </a:t>
            </a:r>
            <a:r>
              <a:rPr lang="pt-BR" sz="1800" dirty="0"/>
              <a:t>de condições que assegurem ações e serviços de saúde oportunos e de qualidade, com equidade, visando ao atendimento integral das necessidades de saúde de todos, garantindo promoção à saúde, prevenção de agravos, vigilância à saúde, tratamento, acompanhamento, redução de danos e reabilitação, por </a:t>
            </a:r>
            <a:r>
              <a:rPr lang="pt-BR" sz="1800" dirty="0" smtClean="0"/>
              <a:t>ações </a:t>
            </a:r>
            <a:r>
              <a:rPr lang="pt-BR" sz="1800" dirty="0"/>
              <a:t>e serviços na atenção básica, na urgência e emergência, na atenção psicossocial, </a:t>
            </a:r>
            <a:r>
              <a:rPr lang="pt-BR" sz="1800" dirty="0" smtClean="0"/>
              <a:t>ambulatorial </a:t>
            </a:r>
            <a:r>
              <a:rPr lang="pt-BR" sz="1800" dirty="0"/>
              <a:t>especializada e hospitalar e da vigilância em saúde</a:t>
            </a:r>
            <a:r>
              <a:rPr lang="pt-BR" sz="1800" dirty="0" smtClean="0"/>
              <a:t>.</a:t>
            </a:r>
          </a:p>
          <a:p>
            <a:pPr algn="just"/>
            <a:r>
              <a:rPr lang="pt-BR" sz="1800" dirty="0" smtClean="0"/>
              <a:t>Proporção </a:t>
            </a:r>
            <a:r>
              <a:rPr lang="pt-BR" sz="1800" dirty="0"/>
              <a:t>de pessoas vivendo com HIV com contagem de linfócitos T CD4+ abaixo de 500 </a:t>
            </a:r>
            <a:r>
              <a:rPr lang="pt-BR" sz="1800" dirty="0" err="1" smtClean="0"/>
              <a:t>cel</a:t>
            </a:r>
            <a:r>
              <a:rPr lang="pt-BR" sz="1800" dirty="0" smtClean="0"/>
              <a:t>/mm3;</a:t>
            </a:r>
            <a:endParaRPr lang="pt-BR" sz="1800" dirty="0"/>
          </a:p>
          <a:p>
            <a:pPr algn="just"/>
            <a:r>
              <a:rPr lang="pt-BR" sz="1800" dirty="0"/>
              <a:t>Cobertura populacional estimada pelas equipes básicas de </a:t>
            </a:r>
            <a:r>
              <a:rPr lang="pt-BR" sz="1800" dirty="0" smtClean="0"/>
              <a:t>saúde;</a:t>
            </a:r>
            <a:endParaRPr lang="pt-BR" sz="1800" dirty="0"/>
          </a:p>
          <a:p>
            <a:pPr algn="just"/>
            <a:r>
              <a:rPr lang="pt-BR" sz="1800" dirty="0"/>
              <a:t>Índice de internações sensíveis à atenção </a:t>
            </a:r>
            <a:r>
              <a:rPr lang="pt-BR" sz="1800" dirty="0" smtClean="0"/>
              <a:t>básica;</a:t>
            </a:r>
            <a:endParaRPr lang="pt-BR" sz="1800" dirty="0"/>
          </a:p>
          <a:p>
            <a:pPr algn="just"/>
            <a:r>
              <a:rPr lang="pt-BR" sz="1800" dirty="0"/>
              <a:t>Índice de acesso potencial à atenção </a:t>
            </a:r>
            <a:r>
              <a:rPr lang="pt-BR" sz="1800" dirty="0" smtClean="0"/>
              <a:t>básica;</a:t>
            </a:r>
          </a:p>
          <a:p>
            <a:pPr algn="just"/>
            <a:r>
              <a:rPr lang="pt-BR" sz="1800" dirty="0" smtClean="0"/>
              <a:t>Despesa familiar autorreferida com saúde como proporção da renda familiar;</a:t>
            </a:r>
          </a:p>
          <a:p>
            <a:pPr algn="just"/>
            <a:r>
              <a:rPr lang="pt-BR" sz="1800" dirty="0" smtClean="0"/>
              <a:t>Despesa </a:t>
            </a:r>
            <a:r>
              <a:rPr lang="pt-BR" sz="1800" dirty="0"/>
              <a:t>familiar estimada com saúde como proporção da renda </a:t>
            </a:r>
            <a:r>
              <a:rPr lang="pt-BR" sz="1800" dirty="0" smtClean="0"/>
              <a:t>familiar;</a:t>
            </a:r>
          </a:p>
          <a:p>
            <a:pPr algn="just"/>
            <a:r>
              <a:rPr lang="pt-BR" sz="1800" dirty="0" smtClean="0"/>
              <a:t>Taxa de mortalidade específica por doenças transmissíveis; e</a:t>
            </a:r>
          </a:p>
          <a:p>
            <a:pPr algn="just"/>
            <a:r>
              <a:rPr lang="pt-BR" sz="1800" dirty="0" smtClean="0"/>
              <a:t>Distância percorrida para internações.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Saúde: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Acesso à assistência farmacêutica, órteses, próteses e outros insumos de </a:t>
            </a:r>
            <a:r>
              <a:rPr lang="pt-BR" sz="2400" b="1" dirty="0" smtClean="0"/>
              <a:t>saúde – </a:t>
            </a:r>
            <a:r>
              <a:rPr lang="pt-BR" sz="2400" dirty="0" smtClean="0"/>
              <a:t>Trata da criação </a:t>
            </a:r>
            <a:r>
              <a:rPr lang="pt-BR" sz="2400" dirty="0"/>
              <a:t>de condições que assegurem o acesso a e o uso racional de medicamentos, órteses, próteses e outros insumos de saúde.</a:t>
            </a:r>
          </a:p>
          <a:p>
            <a:pPr algn="just"/>
            <a:r>
              <a:rPr lang="pt-BR" sz="2000" dirty="0" smtClean="0"/>
              <a:t>Gasto </a:t>
            </a:r>
            <a:r>
              <a:rPr lang="pt-BR" sz="2000" dirty="0"/>
              <a:t>per capita com insumos pelo </a:t>
            </a:r>
            <a:r>
              <a:rPr lang="pt-BR" sz="2000" dirty="0" smtClean="0"/>
              <a:t>SUS;</a:t>
            </a:r>
            <a:endParaRPr lang="pt-BR" sz="2000" dirty="0"/>
          </a:p>
          <a:p>
            <a:pPr algn="just"/>
            <a:r>
              <a:rPr lang="pt-BR" sz="2000" dirty="0"/>
              <a:t>Gasto familiar com </a:t>
            </a:r>
            <a:r>
              <a:rPr lang="pt-BR" sz="2000" dirty="0" smtClean="0"/>
              <a:t>medicamento; e</a:t>
            </a:r>
            <a:endParaRPr lang="pt-BR" sz="2000" dirty="0"/>
          </a:p>
          <a:p>
            <a:pPr algn="just"/>
            <a:r>
              <a:rPr lang="pt-BR" sz="2000" dirty="0"/>
              <a:t>Gasto com medicamento público e </a:t>
            </a:r>
            <a:r>
              <a:rPr lang="pt-BR" sz="2000" dirty="0" smtClean="0"/>
              <a:t>privado.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Saúde: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Infância Saudável e </a:t>
            </a:r>
            <a:r>
              <a:rPr lang="pt-BR" sz="2400" b="1" dirty="0" smtClean="0"/>
              <a:t>Protegida – </a:t>
            </a:r>
            <a:r>
              <a:rPr lang="pt-BR" sz="2400" dirty="0" smtClean="0"/>
              <a:t>Trata da disposição </a:t>
            </a:r>
            <a:r>
              <a:rPr lang="pt-BR" sz="2400" dirty="0"/>
              <a:t>visando ao crescimento e desenvolvimento saudável e protegido de crianças e adolescentes, o que implica a qualificação do cuidado das crianças e adolescentes, e especificamente a redução da mortalidade infantil.</a:t>
            </a:r>
          </a:p>
          <a:p>
            <a:pPr algn="just"/>
            <a:r>
              <a:rPr lang="pt-BR" sz="2000" dirty="0" smtClean="0"/>
              <a:t>Cobertura </a:t>
            </a:r>
            <a:r>
              <a:rPr lang="pt-BR" sz="2000" dirty="0"/>
              <a:t>com a vacina tetravalente em menores de 1 </a:t>
            </a:r>
            <a:r>
              <a:rPr lang="pt-BR" sz="2000" dirty="0" smtClean="0"/>
              <a:t>ano;</a:t>
            </a:r>
            <a:endParaRPr lang="pt-BR" sz="2000" dirty="0"/>
          </a:p>
          <a:p>
            <a:pPr algn="just"/>
            <a:r>
              <a:rPr lang="pt-BR" sz="2000" dirty="0"/>
              <a:t>Taxa de mortalidade </a:t>
            </a:r>
            <a:r>
              <a:rPr lang="pt-BR" sz="2000" dirty="0" smtClean="0"/>
              <a:t>infantil;</a:t>
            </a:r>
            <a:endParaRPr lang="pt-BR" sz="2000" dirty="0"/>
          </a:p>
          <a:p>
            <a:pPr lvl="1" algn="just"/>
            <a:r>
              <a:rPr lang="pt-BR" sz="1600" dirty="0"/>
              <a:t>Taxa de mortalidade neonatal </a:t>
            </a:r>
            <a:r>
              <a:rPr lang="pt-BR" sz="1600" dirty="0" smtClean="0"/>
              <a:t>precoce;</a:t>
            </a:r>
            <a:endParaRPr lang="pt-BR" sz="1600" dirty="0"/>
          </a:p>
          <a:p>
            <a:pPr lvl="1" algn="just"/>
            <a:r>
              <a:rPr lang="pt-BR" sz="1600" dirty="0"/>
              <a:t>Taxa de mortalidade neonatal </a:t>
            </a:r>
            <a:r>
              <a:rPr lang="pt-BR" sz="1600" dirty="0" smtClean="0"/>
              <a:t>tardia;</a:t>
            </a:r>
            <a:endParaRPr lang="pt-BR" sz="1600" dirty="0"/>
          </a:p>
          <a:p>
            <a:pPr lvl="1" algn="just"/>
            <a:r>
              <a:rPr lang="pt-BR" sz="1600" dirty="0"/>
              <a:t>Taxa de mortalidade </a:t>
            </a:r>
            <a:r>
              <a:rPr lang="pt-BR" sz="1600" dirty="0" smtClean="0"/>
              <a:t>pós-neonatal;</a:t>
            </a:r>
            <a:endParaRPr lang="pt-BR" sz="1600" dirty="0"/>
          </a:p>
          <a:p>
            <a:pPr algn="just"/>
            <a:r>
              <a:rPr lang="pt-BR" sz="2000" dirty="0"/>
              <a:t>Taxa de mortalidade na </a:t>
            </a:r>
            <a:r>
              <a:rPr lang="pt-BR" sz="2000" dirty="0" smtClean="0"/>
              <a:t>infância; e</a:t>
            </a:r>
            <a:endParaRPr lang="pt-BR" sz="2000" dirty="0"/>
          </a:p>
          <a:p>
            <a:pPr algn="just"/>
            <a:r>
              <a:rPr lang="pt-BR" sz="2000" dirty="0"/>
              <a:t>Taxa de incidência de AIDS em menores de 5 </a:t>
            </a:r>
            <a:r>
              <a:rPr lang="pt-BR" sz="2000" dirty="0" smtClean="0"/>
              <a:t>anos.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Saúde: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Saúde Sexual e </a:t>
            </a:r>
            <a:r>
              <a:rPr lang="pt-BR" sz="2400" b="1" dirty="0" smtClean="0"/>
              <a:t>reprodutiva – </a:t>
            </a:r>
            <a:r>
              <a:rPr lang="pt-BR" sz="2400" dirty="0" smtClean="0"/>
              <a:t>Trata da adoção </a:t>
            </a:r>
            <a:r>
              <a:rPr lang="pt-BR" sz="2400" dirty="0"/>
              <a:t>de medidas para melhorar a saúde sexual e reprodutiva, incluindo o acesso à educação sexual, prevenção de DST e planejamento familiar; </a:t>
            </a:r>
            <a:r>
              <a:rPr lang="pt-BR" sz="2400" dirty="0" smtClean="0"/>
              <a:t>priorizando </a:t>
            </a:r>
            <a:r>
              <a:rPr lang="pt-BR" sz="2400" dirty="0"/>
              <a:t>a melhora da saúde materna; incluindo acesso </a:t>
            </a:r>
            <a:r>
              <a:rPr lang="pt-BR" sz="2400" dirty="0" smtClean="0"/>
              <a:t>à </a:t>
            </a:r>
            <a:r>
              <a:rPr lang="pt-BR" sz="2400" dirty="0"/>
              <a:t>atenção anterior e posterior ao parto e aos serviços obstétricos de urgência.</a:t>
            </a:r>
          </a:p>
          <a:p>
            <a:pPr algn="just"/>
            <a:r>
              <a:rPr lang="pt-BR" sz="2000" dirty="0" smtClean="0"/>
              <a:t>Proporção </a:t>
            </a:r>
            <a:r>
              <a:rPr lang="pt-BR" sz="2000" dirty="0"/>
              <a:t>de parto </a:t>
            </a:r>
            <a:r>
              <a:rPr lang="pt-BR" sz="2000" dirty="0" smtClean="0"/>
              <a:t>normal;</a:t>
            </a:r>
            <a:endParaRPr lang="pt-BR" sz="2000" dirty="0"/>
          </a:p>
          <a:p>
            <a:pPr algn="just"/>
            <a:r>
              <a:rPr lang="pt-BR" sz="2000" dirty="0" smtClean="0"/>
              <a:t>Taxa </a:t>
            </a:r>
            <a:r>
              <a:rPr lang="pt-BR" sz="2000" dirty="0"/>
              <a:t>de mortalidade </a:t>
            </a:r>
            <a:r>
              <a:rPr lang="pt-BR" sz="2000" dirty="0" smtClean="0"/>
              <a:t>materna;</a:t>
            </a:r>
            <a:endParaRPr lang="pt-BR" sz="2000" dirty="0"/>
          </a:p>
          <a:p>
            <a:pPr algn="just"/>
            <a:r>
              <a:rPr lang="pt-BR" sz="2000" dirty="0"/>
              <a:t>Mortalidade materna por </a:t>
            </a:r>
            <a:r>
              <a:rPr lang="pt-BR" sz="2000" dirty="0" smtClean="0"/>
              <a:t>gravidez </a:t>
            </a:r>
            <a:r>
              <a:rPr lang="pt-BR" sz="2000" dirty="0"/>
              <a:t>terminada em </a:t>
            </a:r>
            <a:r>
              <a:rPr lang="pt-BR" sz="2000" dirty="0" smtClean="0"/>
              <a:t>aborto;</a:t>
            </a:r>
            <a:endParaRPr lang="pt-BR" sz="2000" dirty="0"/>
          </a:p>
          <a:p>
            <a:pPr algn="just"/>
            <a:r>
              <a:rPr lang="pt-BR" sz="2000" dirty="0"/>
              <a:t>Cobertura de consultas de </a:t>
            </a:r>
            <a:r>
              <a:rPr lang="pt-BR" sz="2000" dirty="0" smtClean="0"/>
              <a:t>pré-natal;</a:t>
            </a:r>
            <a:endParaRPr lang="pt-BR" sz="2000" dirty="0"/>
          </a:p>
          <a:p>
            <a:pPr algn="just"/>
            <a:r>
              <a:rPr lang="pt-BR" sz="2000" dirty="0"/>
              <a:t>Taxa de </a:t>
            </a:r>
            <a:r>
              <a:rPr lang="pt-BR" sz="2000" dirty="0" smtClean="0"/>
              <a:t>incidência </a:t>
            </a:r>
            <a:r>
              <a:rPr lang="pt-BR" sz="2000" dirty="0"/>
              <a:t>de </a:t>
            </a:r>
            <a:r>
              <a:rPr lang="pt-BR" sz="2000" dirty="0" smtClean="0"/>
              <a:t>sífilis congênita;</a:t>
            </a:r>
            <a:endParaRPr lang="pt-BR" sz="2000" dirty="0"/>
          </a:p>
          <a:p>
            <a:pPr algn="just"/>
            <a:r>
              <a:rPr lang="pt-BR" sz="2000" dirty="0"/>
              <a:t>Taxa de incidência de AIDS em menores de 5 </a:t>
            </a:r>
            <a:r>
              <a:rPr lang="pt-BR" sz="2000" dirty="0" smtClean="0"/>
              <a:t>anos; e</a:t>
            </a:r>
            <a:endParaRPr lang="pt-BR" sz="2000" dirty="0"/>
          </a:p>
          <a:p>
            <a:pPr algn="just"/>
            <a:r>
              <a:rPr lang="pt-BR" sz="2000" dirty="0"/>
              <a:t>Gestantes infectadas pelo </a:t>
            </a:r>
            <a:r>
              <a:rPr lang="pt-BR" sz="2000" dirty="0" smtClean="0"/>
              <a:t>HIV.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Saúde: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Saúde </a:t>
            </a:r>
            <a:r>
              <a:rPr lang="pt-BR" sz="2400" b="1" dirty="0" smtClean="0"/>
              <a:t>da pessoa que trabalha – </a:t>
            </a:r>
            <a:r>
              <a:rPr lang="pt-BR" sz="2400" dirty="0" smtClean="0"/>
              <a:t>Trata de </a:t>
            </a:r>
            <a:r>
              <a:rPr lang="pt-BR" sz="2400" dirty="0"/>
              <a:t>ações que promovam ambientes e processos de trabalho livres de riscos e fatores prejudiciais à saúde </a:t>
            </a:r>
            <a:r>
              <a:rPr lang="pt-BR" sz="2400" dirty="0" smtClean="0"/>
              <a:t>de quem trabalha, </a:t>
            </a:r>
            <a:r>
              <a:rPr lang="pt-BR" sz="2400" dirty="0"/>
              <a:t>contemplando </a:t>
            </a:r>
            <a:r>
              <a:rPr lang="pt-BR" sz="2400" dirty="0" smtClean="0"/>
              <a:t>prevenção</a:t>
            </a:r>
            <a:r>
              <a:rPr lang="pt-BR" sz="2400" dirty="0"/>
              <a:t>, tratamento e reabilitação </a:t>
            </a:r>
            <a:r>
              <a:rPr lang="pt-BR" sz="2400" dirty="0" smtClean="0"/>
              <a:t>de </a:t>
            </a:r>
            <a:r>
              <a:rPr lang="pt-BR" sz="2400" dirty="0"/>
              <a:t>acidentes e doenças do trabalho.</a:t>
            </a:r>
          </a:p>
          <a:p>
            <a:pPr algn="just"/>
            <a:r>
              <a:rPr lang="pt-BR" sz="2000" dirty="0" smtClean="0"/>
              <a:t>Taxa de incidência de acidentes e doenças do trabalho em segurados da previdência social;</a:t>
            </a:r>
          </a:p>
          <a:p>
            <a:pPr algn="just"/>
            <a:r>
              <a:rPr lang="pt-BR" sz="2000" dirty="0" smtClean="0"/>
              <a:t>Taxa </a:t>
            </a:r>
            <a:r>
              <a:rPr lang="pt-BR" sz="2000" dirty="0"/>
              <a:t>de mortalidade específica por acidentes de trabalho em segurados da Previdência </a:t>
            </a:r>
            <a:r>
              <a:rPr lang="pt-BR" sz="2000" dirty="0" smtClean="0"/>
              <a:t>Social;</a:t>
            </a:r>
            <a:endParaRPr lang="pt-BR" sz="2000" dirty="0"/>
          </a:p>
          <a:p>
            <a:pPr algn="just"/>
            <a:r>
              <a:rPr lang="pt-BR" sz="2000" dirty="0"/>
              <a:t>Taxa de </a:t>
            </a:r>
            <a:r>
              <a:rPr lang="pt-BR" sz="2000" dirty="0" smtClean="0"/>
              <a:t>Letalidade;</a:t>
            </a:r>
            <a:endParaRPr lang="pt-BR" sz="2000" dirty="0"/>
          </a:p>
          <a:p>
            <a:pPr algn="just"/>
            <a:r>
              <a:rPr lang="pt-BR" sz="2000" dirty="0"/>
              <a:t>Mortalidade proporcional por acidentes e doenças relacionadas ao </a:t>
            </a:r>
            <a:r>
              <a:rPr lang="pt-BR" sz="2000" dirty="0" smtClean="0"/>
              <a:t>trabalho; e</a:t>
            </a:r>
            <a:endParaRPr lang="pt-BR" sz="2000" dirty="0"/>
          </a:p>
          <a:p>
            <a:pPr algn="just"/>
            <a:r>
              <a:rPr lang="pt-BR" sz="2000" dirty="0"/>
              <a:t>Taxa de Incidência de casos de agravos relacionados ao trabalho na População Economicamente </a:t>
            </a:r>
            <a:r>
              <a:rPr lang="pt-BR" sz="2000" dirty="0" smtClean="0"/>
              <a:t>Ativa.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Vida: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Privação </a:t>
            </a:r>
            <a:r>
              <a:rPr lang="pt-BR" sz="2400" b="1" dirty="0"/>
              <a:t>arbitrária da vida – </a:t>
            </a:r>
            <a:r>
              <a:rPr lang="pt-BR" sz="2400" dirty="0"/>
              <a:t>Relativo </a:t>
            </a:r>
            <a:r>
              <a:rPr lang="pt-BR" sz="2400" dirty="0" smtClean="0"/>
              <a:t>à </a:t>
            </a:r>
            <a:r>
              <a:rPr lang="pt-BR" sz="2400" dirty="0"/>
              <a:t>eliminação da vida de modo ilegítimo por um agente do Estado, direta ou </a:t>
            </a:r>
            <a:r>
              <a:rPr lang="pt-BR" sz="2400" dirty="0" smtClean="0"/>
              <a:t>indiretamente, com preferencia </a:t>
            </a:r>
            <a:r>
              <a:rPr lang="pt-BR" sz="2400" dirty="0"/>
              <a:t>por indicadores sobre o uso indevido da força </a:t>
            </a:r>
            <a:r>
              <a:rPr lang="pt-BR" sz="2400" dirty="0" smtClean="0"/>
              <a:t>e indicadores expressos em </a:t>
            </a:r>
            <a:r>
              <a:rPr lang="pt-BR" sz="2400" dirty="0"/>
              <a:t>valores absoluto e as taxas.</a:t>
            </a:r>
          </a:p>
          <a:p>
            <a:pPr algn="just"/>
            <a:r>
              <a:rPr lang="pt-BR" sz="2000" dirty="0" smtClean="0"/>
              <a:t>Proporção </a:t>
            </a:r>
            <a:r>
              <a:rPr lang="pt-BR" sz="2000" dirty="0"/>
              <a:t>de morte em custódia / Total de prisioneiros </a:t>
            </a:r>
            <a:r>
              <a:rPr lang="pt-BR" sz="2000" dirty="0" smtClean="0"/>
              <a:t>(</a:t>
            </a:r>
            <a:r>
              <a:rPr lang="pt-BR" sz="2000" b="1" dirty="0" smtClean="0"/>
              <a:t>Desagregação: </a:t>
            </a:r>
            <a:r>
              <a:rPr lang="pt-BR" sz="2000" dirty="0" smtClean="0"/>
              <a:t>proporção </a:t>
            </a:r>
            <a:r>
              <a:rPr lang="pt-BR" sz="2000" dirty="0"/>
              <a:t>de homicídios em custódia </a:t>
            </a:r>
            <a:r>
              <a:rPr lang="pt-BR" sz="2000" dirty="0" smtClean="0"/>
              <a:t>);</a:t>
            </a:r>
            <a:endParaRPr lang="pt-BR" sz="2000" dirty="0"/>
          </a:p>
          <a:p>
            <a:pPr algn="just"/>
            <a:r>
              <a:rPr lang="pt-BR" sz="2000" dirty="0" smtClean="0"/>
              <a:t>Pessoas </a:t>
            </a:r>
            <a:r>
              <a:rPr lang="pt-BR" sz="2000" dirty="0"/>
              <a:t>mortas em confronto com agente de segurança </a:t>
            </a:r>
            <a:r>
              <a:rPr lang="pt-BR" sz="2000" dirty="0" smtClean="0"/>
              <a:t>pública;</a:t>
            </a:r>
          </a:p>
          <a:p>
            <a:pPr algn="just"/>
            <a:r>
              <a:rPr lang="pt-BR" sz="2000" dirty="0" smtClean="0"/>
              <a:t>Pessoas feridas em confronto com agente de segurança pública; e</a:t>
            </a:r>
          </a:p>
          <a:p>
            <a:pPr algn="just"/>
            <a:r>
              <a:rPr lang="pt-BR" sz="2000" dirty="0" smtClean="0"/>
              <a:t>Relação entre taxa de morte em custódia e taxa geral de mortalidade.</a:t>
            </a:r>
          </a:p>
          <a:p>
            <a:pPr algn="just"/>
            <a:endParaRPr lang="pt-BR" sz="2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5847451" y="6492875"/>
            <a:ext cx="2133600" cy="365125"/>
          </a:xfrm>
        </p:spPr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Vida: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b="1" dirty="0" smtClean="0"/>
              <a:t>Promoção da, e resguardo à, Vida – </a:t>
            </a:r>
            <a:r>
              <a:rPr lang="pt-BR" sz="1800" dirty="0"/>
              <a:t>Relativo </a:t>
            </a:r>
            <a:r>
              <a:rPr lang="pt-BR" sz="1800" dirty="0" smtClean="0"/>
              <a:t>à obrigação </a:t>
            </a:r>
            <a:r>
              <a:rPr lang="pt-BR" sz="1800" dirty="0"/>
              <a:t>do Estado de tomar medidas positivas para aumentar a expectativa de vida, sobretudo para diminuir a mortalidade por causas evitáveis.</a:t>
            </a:r>
          </a:p>
          <a:p>
            <a:pPr algn="just"/>
            <a:r>
              <a:rPr lang="pt-BR" sz="1600" dirty="0" smtClean="0"/>
              <a:t>Mortalidade de Agentes de segurança (Principal) / Taxa de mortalidade de agentes de segurança (Desagregação);</a:t>
            </a:r>
          </a:p>
          <a:p>
            <a:pPr algn="just"/>
            <a:r>
              <a:rPr lang="pt-BR" sz="1600" dirty="0" smtClean="0"/>
              <a:t>Taxa de mortalidade por homicídio;</a:t>
            </a:r>
          </a:p>
          <a:p>
            <a:pPr algn="just"/>
            <a:r>
              <a:rPr lang="pt-BR" sz="1600" dirty="0" smtClean="0"/>
              <a:t> Taxa de mortalidade por acidente de trânsito;</a:t>
            </a:r>
          </a:p>
          <a:p>
            <a:pPr algn="just"/>
            <a:r>
              <a:rPr lang="pt-BR" sz="1600" dirty="0" smtClean="0"/>
              <a:t> Taxa de mortes por causa externas indeterminadas em relação ao total de mortes por causas externas;</a:t>
            </a:r>
          </a:p>
          <a:p>
            <a:pPr algn="just"/>
            <a:r>
              <a:rPr lang="pt-BR" sz="1600" dirty="0" smtClean="0"/>
              <a:t>Taxa de mortalidade por outras causas externas;</a:t>
            </a:r>
          </a:p>
          <a:p>
            <a:pPr algn="just"/>
            <a:r>
              <a:rPr lang="pt-BR" sz="1600" dirty="0" smtClean="0"/>
              <a:t>Anos de vida perdidos por acidente de trânsito;  </a:t>
            </a:r>
          </a:p>
          <a:p>
            <a:pPr algn="just"/>
            <a:r>
              <a:rPr lang="pt-BR" sz="1600" dirty="0" smtClean="0"/>
              <a:t>Anos de vida perdidos por homicídio;   </a:t>
            </a:r>
          </a:p>
          <a:p>
            <a:pPr algn="just"/>
            <a:r>
              <a:rPr lang="pt-BR" sz="1600" dirty="0" smtClean="0"/>
              <a:t>Taxa de </a:t>
            </a:r>
            <a:r>
              <a:rPr lang="pt-BR" sz="1600" dirty="0" err="1" smtClean="0"/>
              <a:t>vitimização</a:t>
            </a:r>
            <a:r>
              <a:rPr lang="pt-BR" sz="1600" dirty="0" smtClean="0"/>
              <a:t> por crimes </a:t>
            </a:r>
            <a:r>
              <a:rPr lang="pt-BR" sz="1600" dirty="0" err="1" smtClean="0"/>
              <a:t>não-letais</a:t>
            </a:r>
            <a:r>
              <a:rPr lang="pt-BR" sz="1600" dirty="0" smtClean="0"/>
              <a:t> contra a pessoa;  </a:t>
            </a:r>
          </a:p>
          <a:p>
            <a:pPr algn="just"/>
            <a:r>
              <a:rPr lang="pt-BR" sz="1600" dirty="0" smtClean="0"/>
              <a:t>Taxa de exploração sexual ;</a:t>
            </a:r>
          </a:p>
          <a:p>
            <a:pPr algn="just"/>
            <a:r>
              <a:rPr lang="pt-BR" sz="1600" dirty="0" smtClean="0"/>
              <a:t>Esperança de vida ao nascer; e </a:t>
            </a:r>
          </a:p>
          <a:p>
            <a:pPr algn="just"/>
            <a:r>
              <a:rPr lang="pt-BR" sz="1600" dirty="0" smtClean="0"/>
              <a:t> Esperança de vida aos 12, 18, 30 e 60 anos de idade.</a:t>
            </a:r>
          </a:p>
          <a:p>
            <a:pPr algn="just"/>
            <a:endParaRPr lang="pt-BR" sz="1200" b="1" dirty="0" smtClean="0">
              <a:solidFill>
                <a:srgbClr val="FF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Vida: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Registro Civil e Reconhecimento pelo Estado – </a:t>
            </a:r>
            <a:r>
              <a:rPr lang="pt-BR" sz="2400" dirty="0" smtClean="0"/>
              <a:t>Relativo à </a:t>
            </a:r>
            <a:r>
              <a:rPr lang="pt-BR" sz="2400" dirty="0"/>
              <a:t>adoção de medidas </a:t>
            </a:r>
            <a:r>
              <a:rPr lang="pt-BR" sz="2400" dirty="0" smtClean="0"/>
              <a:t>pelo </a:t>
            </a:r>
            <a:r>
              <a:rPr lang="pt-BR" sz="2400" dirty="0"/>
              <a:t>Estado para garantir a universalização do reconhecimento nascimento e morte pelo Estado da pessoa humana em sua dignidade como sujeito de direitos.</a:t>
            </a:r>
          </a:p>
          <a:p>
            <a:pPr algn="just"/>
            <a:r>
              <a:rPr lang="pt-BR" sz="2000" dirty="0" smtClean="0"/>
              <a:t>Número de pessoas enterradas sem ter o corpo reclamado;</a:t>
            </a:r>
          </a:p>
          <a:p>
            <a:pPr algn="just"/>
            <a:r>
              <a:rPr lang="pt-BR" sz="2000" dirty="0" smtClean="0"/>
              <a:t> Estimativas de sub-registro civil de nascimentos; </a:t>
            </a:r>
          </a:p>
          <a:p>
            <a:pPr algn="just"/>
            <a:r>
              <a:rPr lang="pt-BR" sz="2000" dirty="0" smtClean="0"/>
              <a:t>Estimativas de sub-registro de óbito;</a:t>
            </a:r>
          </a:p>
          <a:p>
            <a:pPr algn="just"/>
            <a:r>
              <a:rPr lang="pt-BR" sz="2000" dirty="0" smtClean="0"/>
              <a:t>Percentual de registros de nascimentos realizados no prazo de até 90 por residência da mãe;</a:t>
            </a:r>
          </a:p>
          <a:p>
            <a:pPr algn="just"/>
            <a:r>
              <a:rPr lang="pt-BR" sz="2000" dirty="0" smtClean="0"/>
              <a:t>Número de casamentos homoafetivos. 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8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Vida: Atributos e Indicadores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dirty="0" smtClean="0"/>
              <a:t>Resguardo à privação excessiva da liberdade</a:t>
            </a:r>
          </a:p>
          <a:p>
            <a:r>
              <a:rPr lang="pt-BR" sz="2000" dirty="0" smtClean="0"/>
              <a:t>Taxa de internação no sistema socioeducativo;</a:t>
            </a:r>
          </a:p>
          <a:p>
            <a:r>
              <a:rPr lang="pt-BR" sz="2000" dirty="0" smtClean="0"/>
              <a:t> Taxa de internação provisória no sistema socioeducativo;</a:t>
            </a:r>
          </a:p>
          <a:p>
            <a:r>
              <a:rPr lang="pt-BR" sz="2000" dirty="0" smtClean="0"/>
              <a:t>Taxa de encarceramento no sistema carcerário;</a:t>
            </a:r>
          </a:p>
          <a:p>
            <a:r>
              <a:rPr lang="pt-BR" sz="2000" dirty="0" smtClean="0"/>
              <a:t>Taxa de encarceramento provisório;</a:t>
            </a:r>
          </a:p>
          <a:p>
            <a:r>
              <a:rPr lang="pt-BR" sz="2000" dirty="0" smtClean="0"/>
              <a:t>Taxa de superlotação do Sistema Prisional; e </a:t>
            </a:r>
          </a:p>
          <a:p>
            <a:r>
              <a:rPr lang="pt-BR" sz="2000" dirty="0" smtClean="0"/>
              <a:t>Taxa de superlotação do Sistema Socioeducativa. </a:t>
            </a:r>
            <a:endParaRPr lang="en-US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Trabalho: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1600" b="1" dirty="0"/>
              <a:t>Acesso e Qualificação para o Trabalho </a:t>
            </a:r>
            <a:r>
              <a:rPr lang="pt-BR" sz="1600" b="1" dirty="0" smtClean="0"/>
              <a:t>Decente </a:t>
            </a:r>
            <a:r>
              <a:rPr lang="pt-BR" sz="1600" b="1" dirty="0"/>
              <a:t>– </a:t>
            </a:r>
            <a:r>
              <a:rPr lang="pt-BR" sz="1600" dirty="0" smtClean="0"/>
              <a:t>Refere-se </a:t>
            </a:r>
            <a:r>
              <a:rPr lang="pt-BR" sz="1600" dirty="0"/>
              <a:t>às condições de acesso ao mercado de trabalho, sendo que o trabalho a que se pretende aceder, em suas diversas formas de inserção, é qualificado como Trabalho </a:t>
            </a:r>
            <a:r>
              <a:rPr lang="pt-BR" sz="1600" dirty="0" smtClean="0"/>
              <a:t>Decente “que </a:t>
            </a:r>
            <a:r>
              <a:rPr lang="pt-BR" sz="1600" dirty="0"/>
              <a:t>respeita as normas internacionais de trabalho, em particular os princípios e direitos fundamentais dos </a:t>
            </a:r>
            <a:r>
              <a:rPr lang="pt-BR" sz="1600" dirty="0" smtClean="0"/>
              <a:t>trabalhadores” (entendimento OIT) e </a:t>
            </a:r>
            <a:r>
              <a:rPr lang="pt-BR" sz="1600" dirty="0"/>
              <a:t>que se </a:t>
            </a:r>
            <a:r>
              <a:rPr lang="pt-BR" sz="1600" dirty="0" smtClean="0"/>
              <a:t>baseia </a:t>
            </a:r>
            <a:r>
              <a:rPr lang="pt-BR" sz="1600" dirty="0"/>
              <a:t>nos seguintes </a:t>
            </a:r>
            <a:r>
              <a:rPr lang="pt-BR" sz="1600" dirty="0" smtClean="0"/>
              <a:t>pilares </a:t>
            </a:r>
            <a:r>
              <a:rPr lang="pt-BR" sz="1600" dirty="0"/>
              <a:t>estratégicos: </a:t>
            </a:r>
            <a:r>
              <a:rPr lang="pt-BR" sz="1600" dirty="0" smtClean="0"/>
              <a:t>promoção </a:t>
            </a:r>
            <a:r>
              <a:rPr lang="pt-BR" sz="1600" dirty="0"/>
              <a:t>do emprego de qualidade; </a:t>
            </a:r>
            <a:r>
              <a:rPr lang="pt-BR" sz="1600" dirty="0" smtClean="0"/>
              <a:t>extensão </a:t>
            </a:r>
            <a:r>
              <a:rPr lang="pt-BR" sz="1600" dirty="0"/>
              <a:t>da proteção social; e </a:t>
            </a:r>
            <a:r>
              <a:rPr lang="pt-BR" sz="1600" dirty="0" smtClean="0"/>
              <a:t>diálogo </a:t>
            </a:r>
            <a:r>
              <a:rPr lang="pt-BR" sz="1600" dirty="0"/>
              <a:t>social. </a:t>
            </a:r>
            <a:endParaRPr lang="pt-BR" sz="1600" dirty="0" smtClean="0"/>
          </a:p>
          <a:p>
            <a:r>
              <a:rPr lang="pt-BR" sz="1400" dirty="0" smtClean="0"/>
              <a:t>Imigrantes ingressos no mercado de trabalho;</a:t>
            </a:r>
          </a:p>
          <a:p>
            <a:r>
              <a:rPr lang="pt-BR" sz="1400" dirty="0" smtClean="0"/>
              <a:t>Índice GINI número de contratos de aprendizagem; </a:t>
            </a:r>
          </a:p>
          <a:p>
            <a:r>
              <a:rPr lang="pt-BR" sz="1400" dirty="0" smtClean="0"/>
              <a:t>Número de pessoas com deficiência inseridas no mercado de trabalho;</a:t>
            </a:r>
          </a:p>
          <a:p>
            <a:r>
              <a:rPr lang="pt-BR" sz="1400" dirty="0" smtClean="0"/>
              <a:t>Proporção pessoas com deficiência inseridas no mercado de trabalho;</a:t>
            </a:r>
          </a:p>
          <a:p>
            <a:r>
              <a:rPr lang="pt-BR" sz="1400" dirty="0" smtClean="0"/>
              <a:t>Número de trabalhadores inscritos no SINE;</a:t>
            </a:r>
          </a:p>
          <a:p>
            <a:r>
              <a:rPr lang="pt-BR" sz="1400" dirty="0" smtClean="0"/>
              <a:t>Percentual de trabalhadores inscritos no SINE; </a:t>
            </a:r>
          </a:p>
          <a:p>
            <a:r>
              <a:rPr lang="pt-BR" sz="1400" dirty="0" smtClean="0"/>
              <a:t>Trabalhadores inscritos e colocados pelo SINE;</a:t>
            </a:r>
          </a:p>
          <a:p>
            <a:r>
              <a:rPr lang="pt-BR" sz="1400" dirty="0" smtClean="0"/>
              <a:t>Saldo de empregos formais criados ;</a:t>
            </a:r>
          </a:p>
          <a:p>
            <a:r>
              <a:rPr lang="pt-BR" sz="1400" dirty="0" smtClean="0"/>
              <a:t>Taxa de desocupação;</a:t>
            </a:r>
          </a:p>
          <a:p>
            <a:r>
              <a:rPr lang="pt-BR" sz="1400" dirty="0" smtClean="0"/>
              <a:t>Taxa de formalidade;</a:t>
            </a:r>
          </a:p>
          <a:p>
            <a:r>
              <a:rPr lang="pt-BR" sz="1400" dirty="0" smtClean="0"/>
              <a:t>Taxa de participação trabalhadores colocados pelo SINE sobre o total de trabalhadores admitidos ; e</a:t>
            </a:r>
          </a:p>
          <a:p>
            <a:r>
              <a:rPr lang="pt-BR" sz="1400" dirty="0" smtClean="0"/>
              <a:t>Percentual de empresas que cumprem as quotas para pessoas com deficiência estabelecidas.</a:t>
            </a:r>
            <a:endParaRPr lang="pt-BR" sz="16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863600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Sistema Nacional: O que é</a:t>
            </a:r>
            <a:endParaRPr lang="pt-BR" sz="4000" b="1" dirty="0">
              <a:latin typeface="+mn-lt"/>
            </a:endParaRPr>
          </a:p>
        </p:txBody>
      </p:sp>
      <p:sp>
        <p:nvSpPr>
          <p:cNvPr id="7171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916832"/>
            <a:ext cx="8785225" cy="4464967"/>
          </a:xfrm>
        </p:spPr>
        <p:txBody>
          <a:bodyPr/>
          <a:lstStyle/>
          <a:p>
            <a:pPr algn="just"/>
            <a:r>
              <a:rPr lang="pt-BR" sz="2000" dirty="0"/>
              <a:t>Uma antiga demanda </a:t>
            </a:r>
            <a:r>
              <a:rPr lang="pt-BR" sz="2000" dirty="0" smtClean="0"/>
              <a:t>da sociedade civil, o Sistema Nacional de Indicadores apresentará em 2013 uma matriz articulada de indicadores sobre os </a:t>
            </a:r>
            <a:r>
              <a:rPr lang="pt-BR" sz="2000" dirty="0"/>
              <a:t>seguintes </a:t>
            </a:r>
            <a:r>
              <a:rPr lang="pt-BR" sz="2000" dirty="0" smtClean="0"/>
              <a:t>seis direitos: Educação</a:t>
            </a:r>
            <a:r>
              <a:rPr lang="pt-BR" sz="2000" dirty="0"/>
              <a:t>, </a:t>
            </a:r>
            <a:r>
              <a:rPr lang="pt-BR" sz="2000" dirty="0" smtClean="0"/>
              <a:t>Saúde</a:t>
            </a:r>
            <a:r>
              <a:rPr lang="pt-BR" sz="2000" dirty="0"/>
              <a:t>, </a:t>
            </a:r>
            <a:r>
              <a:rPr lang="pt-BR" sz="2000" dirty="0" smtClean="0"/>
              <a:t>Trabalho</a:t>
            </a:r>
            <a:r>
              <a:rPr lang="pt-BR" sz="2000" dirty="0"/>
              <a:t>, </a:t>
            </a:r>
            <a:r>
              <a:rPr lang="pt-BR" sz="2000" dirty="0" smtClean="0"/>
              <a:t>Vida </a:t>
            </a:r>
            <a:r>
              <a:rPr lang="pt-BR" sz="2000" dirty="0"/>
              <a:t>Cidadã</a:t>
            </a:r>
            <a:r>
              <a:rPr lang="pt-BR" sz="2000" dirty="0" smtClean="0"/>
              <a:t>, Meio </a:t>
            </a:r>
            <a:r>
              <a:rPr lang="pt-BR" sz="2000" dirty="0"/>
              <a:t>Ambiente </a:t>
            </a:r>
            <a:r>
              <a:rPr lang="pt-BR" sz="2000" dirty="0" smtClean="0"/>
              <a:t>e Alimentação Adequada.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Neste ano, a SDH/PR iniciará também a elaboração de uma matriz de indicadores para o Direito Humano à Participação Política. </a:t>
            </a:r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Mapeando a realização de cada direito por seus titulares, o Sistema é composto por </a:t>
            </a:r>
            <a:r>
              <a:rPr lang="pt-BR" sz="2000" b="1" dirty="0" smtClean="0"/>
              <a:t>indicadores de resultado</a:t>
            </a:r>
            <a:r>
              <a:rPr lang="pt-BR" sz="2000" i="1" dirty="0"/>
              <a:t> </a:t>
            </a:r>
            <a:r>
              <a:rPr lang="pt-BR" sz="2000" dirty="0" smtClean="0"/>
              <a:t>sobre o </a:t>
            </a:r>
            <a:r>
              <a:rPr lang="pt-BR" sz="2000" b="1" dirty="0" smtClean="0"/>
              <a:t>grau de realização </a:t>
            </a:r>
            <a:r>
              <a:rPr lang="pt-BR" sz="2000" dirty="0" smtClean="0"/>
              <a:t>de direitos cuja promoção e defesa foi assumida como </a:t>
            </a:r>
            <a:r>
              <a:rPr lang="pt-BR" sz="2000" b="1" dirty="0" smtClean="0"/>
              <a:t>responsabilidade </a:t>
            </a:r>
            <a:r>
              <a:rPr lang="pt-BR" sz="2000" dirty="0" smtClean="0"/>
              <a:t>pelo Estado brasileiro em instrumentos internacionais, na Constituição de 1988 e em peças de legislação infraconstitucional.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Trabalho: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1600" b="1" dirty="0"/>
              <a:t>Condições Justas, não Discriminatórias e Seguras no </a:t>
            </a:r>
            <a:r>
              <a:rPr lang="pt-BR" sz="1600" b="1" dirty="0" smtClean="0"/>
              <a:t>Trabalho – </a:t>
            </a:r>
            <a:r>
              <a:rPr lang="pt-BR" sz="1600" dirty="0" smtClean="0"/>
              <a:t>Refere-se às </a:t>
            </a:r>
            <a:r>
              <a:rPr lang="pt-BR" sz="1600" dirty="0"/>
              <a:t>condições de exercício do trabalho em si, também fundamentadas no entendimento de Trabalho Decente promovido pela OIT, e nas condições promovidas pela normas internacionais do trabalho, com garantia de não </a:t>
            </a:r>
            <a:r>
              <a:rPr lang="pt-BR" sz="1600" dirty="0" smtClean="0"/>
              <a:t>discriminação e sem riscos </a:t>
            </a:r>
            <a:r>
              <a:rPr lang="pt-BR" sz="1600" dirty="0"/>
              <a:t>para a saúde e segurança dos trabalhadores. </a:t>
            </a:r>
            <a:endParaRPr lang="pt-BR" sz="1600" dirty="0" smtClean="0"/>
          </a:p>
          <a:p>
            <a:pPr algn="just"/>
            <a:r>
              <a:rPr lang="pt-BR" sz="1400" dirty="0" smtClean="0"/>
              <a:t>Tempo médio de busca por emprego ou taxa de desistência do mercado de trabalho;</a:t>
            </a:r>
          </a:p>
          <a:p>
            <a:pPr algn="just"/>
            <a:r>
              <a:rPr lang="pt-BR" sz="1400" dirty="0" smtClean="0"/>
              <a:t>Média de horas dedicadas ao trabalho remunerado e afazeres domésticos;</a:t>
            </a:r>
          </a:p>
          <a:p>
            <a:pPr algn="just"/>
            <a:r>
              <a:rPr lang="pt-BR" sz="1400" dirty="0" smtClean="0"/>
              <a:t> Proporção de empregados domésticos com carteira assinada;</a:t>
            </a:r>
          </a:p>
          <a:p>
            <a:pPr algn="just"/>
            <a:r>
              <a:rPr lang="pt-BR" sz="1400" dirty="0" smtClean="0"/>
              <a:t>Proporção de trabalhadores com jornada de trabalho acima de 44 e 48 horas;</a:t>
            </a:r>
          </a:p>
          <a:p>
            <a:pPr algn="just"/>
            <a:r>
              <a:rPr lang="pt-BR" sz="1400" dirty="0" smtClean="0"/>
              <a:t>Proporção de pessoas com deficiência inseridas no mercado de trabalho; </a:t>
            </a:r>
          </a:p>
          <a:p>
            <a:pPr algn="just"/>
            <a:r>
              <a:rPr lang="pt-BR" sz="1400" dirty="0" smtClean="0"/>
              <a:t>Proporção de trabalhadores domésticos com carteira no total de empregados;</a:t>
            </a:r>
          </a:p>
          <a:p>
            <a:pPr algn="just"/>
            <a:r>
              <a:rPr lang="pt-BR" sz="1400" dirty="0" smtClean="0"/>
              <a:t> Razão trabalhadores beneficiados com o seguro-desemprego e trabalhadores desligados sem justa causa; </a:t>
            </a:r>
          </a:p>
          <a:p>
            <a:pPr algn="just"/>
            <a:r>
              <a:rPr lang="pt-BR" sz="1400" dirty="0" smtClean="0"/>
              <a:t>Remuneração média do emprego e diferencias entre grupos de análises;</a:t>
            </a:r>
          </a:p>
          <a:p>
            <a:pPr algn="just"/>
            <a:r>
              <a:rPr lang="pt-BR" sz="1400" dirty="0" smtClean="0"/>
              <a:t>Rendimento médio do trabalho e diferenciais entre grupos de análise;</a:t>
            </a:r>
          </a:p>
          <a:p>
            <a:pPr algn="just"/>
            <a:r>
              <a:rPr lang="pt-BR" sz="1400" dirty="0" smtClean="0"/>
              <a:t>Tempo de deslocamento para o trabalho;</a:t>
            </a:r>
          </a:p>
          <a:p>
            <a:pPr algn="just"/>
            <a:r>
              <a:rPr lang="pt-BR" sz="1400" dirty="0" smtClean="0"/>
              <a:t>Tempo de permanência no trabalho principal em anos; e </a:t>
            </a:r>
          </a:p>
          <a:p>
            <a:pPr algn="just"/>
            <a:r>
              <a:rPr lang="pt-BR" sz="1400" dirty="0" smtClean="0"/>
              <a:t>Valor real do salário mínimo razão salário mínimo e rendimento médio.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7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Trabalho: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dirty="0" smtClean="0"/>
              <a:t>Diálogo </a:t>
            </a:r>
            <a:r>
              <a:rPr lang="pt-BR" sz="2000" b="1" dirty="0"/>
              <a:t>Social nas Relações de Trabalho, Liberdade de Associação e Negociação </a:t>
            </a:r>
            <a:r>
              <a:rPr lang="pt-BR" sz="2000" b="1" dirty="0" smtClean="0"/>
              <a:t>Coletiva – </a:t>
            </a:r>
            <a:r>
              <a:rPr lang="pt-BR" sz="2000" dirty="0"/>
              <a:t>Baseia-se no entendimento de Trabalho Decente promovido pela </a:t>
            </a:r>
            <a:r>
              <a:rPr lang="pt-BR" sz="2000" dirty="0" smtClean="0"/>
              <a:t>OIT </a:t>
            </a:r>
            <a:r>
              <a:rPr lang="pt-BR" sz="2000" dirty="0"/>
              <a:t>e nos princípios e direitos fundamentais dos trabalhadores, relacionados à liberdade de associação e o reconhecimento do direito à negociação coletiva. </a:t>
            </a:r>
            <a:endParaRPr lang="pt-BR" sz="2000" dirty="0" smtClean="0"/>
          </a:p>
          <a:p>
            <a:pPr marL="0" indent="0" algn="just"/>
            <a:r>
              <a:rPr lang="pt-BR" sz="2000" dirty="0" smtClean="0"/>
              <a:t>Número de acordos e negociações coletivas;</a:t>
            </a:r>
          </a:p>
          <a:p>
            <a:pPr marL="0" indent="0" algn="just"/>
            <a:r>
              <a:rPr lang="pt-BR" sz="2000" dirty="0" smtClean="0"/>
              <a:t>Número de agendas e planos de trabalho decente; </a:t>
            </a:r>
          </a:p>
          <a:p>
            <a:pPr marL="0" indent="0" algn="just"/>
            <a:r>
              <a:rPr lang="pt-BR" sz="2000" dirty="0" smtClean="0"/>
              <a:t>Número de comissões de emprego; e</a:t>
            </a:r>
          </a:p>
          <a:p>
            <a:pPr marL="0" indent="0" algn="just"/>
            <a:r>
              <a:rPr lang="pt-BR" sz="2000" dirty="0" smtClean="0"/>
              <a:t>Taxa de sindicalização.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3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Trabalho: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Erradicação do Trabalho Forçado e do Trabalho Infantil –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/>
            <a:r>
              <a:rPr lang="pt-BR" sz="2400" dirty="0" smtClean="0"/>
              <a:t>Número de famílias com crianças e adolescentes incluídas no PETI;</a:t>
            </a:r>
          </a:p>
          <a:p>
            <a:pPr marL="0" indent="0" algn="just"/>
            <a:r>
              <a:rPr lang="pt-BR" sz="2400" dirty="0" smtClean="0"/>
              <a:t>Proporção de trabalhadores resgatados do trabalho forçado que recebem seguro-desemprego; e</a:t>
            </a:r>
          </a:p>
          <a:p>
            <a:pPr marL="0" indent="0" algn="just"/>
            <a:r>
              <a:rPr lang="pt-BR" sz="2400" dirty="0" smtClean="0"/>
              <a:t>Taxa de trabalho infantil</a:t>
            </a:r>
            <a:r>
              <a:rPr lang="pt-BR" sz="2400" b="1" dirty="0" smtClean="0"/>
              <a:t>.</a:t>
            </a:r>
            <a:endParaRPr lang="pt-BR" sz="2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3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Educação: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Currículos, Conteúdos e Práticas </a:t>
            </a:r>
            <a:r>
              <a:rPr lang="pt-BR" sz="2400" b="1" dirty="0" smtClean="0"/>
              <a:t>Educacionais – </a:t>
            </a:r>
            <a:r>
              <a:rPr lang="pt-BR" sz="2400" dirty="0" smtClean="0"/>
              <a:t>Trata </a:t>
            </a:r>
            <a:r>
              <a:rPr lang="pt-BR" sz="2400" dirty="0"/>
              <a:t>da adoção </a:t>
            </a:r>
            <a:r>
              <a:rPr lang="pt-BR" sz="2400" dirty="0" smtClean="0"/>
              <a:t>de </a:t>
            </a:r>
            <a:r>
              <a:rPr lang="pt-BR" sz="2400" dirty="0"/>
              <a:t>medidas que garantam a organização de currículos (experiências educativas) que assegurem o empoderamento, identidade e respeito aos princípios de direitos humanos.</a:t>
            </a:r>
          </a:p>
          <a:p>
            <a:pPr algn="just"/>
            <a:r>
              <a:rPr lang="pt-BR" sz="2000" dirty="0" smtClean="0"/>
              <a:t>Taxa de aplicação da disciplina de educação em direitos humanos;</a:t>
            </a:r>
          </a:p>
          <a:p>
            <a:pPr algn="just"/>
            <a:r>
              <a:rPr lang="pt-BR" sz="2000" dirty="0" smtClean="0"/>
              <a:t>Taxa de existência de material didático de educação em direitos humanos; </a:t>
            </a:r>
          </a:p>
          <a:p>
            <a:pPr algn="just"/>
            <a:r>
              <a:rPr lang="pt-BR" sz="2000" dirty="0" smtClean="0"/>
              <a:t>Taxa de professores com formação continuada de educação em direitos humanos; e</a:t>
            </a:r>
          </a:p>
          <a:p>
            <a:pPr algn="just"/>
            <a:r>
              <a:rPr lang="pt-BR" sz="2000" dirty="0" smtClean="0"/>
              <a:t>Taxa de reconhecimento de nome social nas escolas.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Educação: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Democratização da Educação </a:t>
            </a:r>
            <a:r>
              <a:rPr lang="pt-BR" sz="2400" b="1" dirty="0" smtClean="0"/>
              <a:t>Superior – </a:t>
            </a:r>
            <a:r>
              <a:rPr lang="pt-BR" sz="2400" dirty="0" smtClean="0"/>
              <a:t>Trata </a:t>
            </a:r>
            <a:r>
              <a:rPr lang="pt-BR" sz="2400" dirty="0"/>
              <a:t>da adoção de medidas que democratizem o acesso à educação superior garantindo a todos a disponibilidade, acessibilidade, aceitabilidade e adaptabilidade do ensino formal a todas as pessoas.</a:t>
            </a:r>
          </a:p>
          <a:p>
            <a:pPr marL="0" indent="0" algn="just"/>
            <a:r>
              <a:rPr lang="pt-BR" sz="2000" dirty="0" smtClean="0"/>
              <a:t>Taxa de abandono da graduação ;</a:t>
            </a:r>
          </a:p>
          <a:p>
            <a:pPr marL="0" indent="0" algn="just"/>
            <a:r>
              <a:rPr lang="pt-BR" sz="2000" dirty="0" smtClean="0"/>
              <a:t>Taxa de atendimento educação profissional tecnológica de graduação e pós-graduação ;</a:t>
            </a:r>
          </a:p>
          <a:p>
            <a:pPr marL="0" indent="0" algn="just"/>
            <a:r>
              <a:rPr lang="pt-BR" sz="2000" dirty="0" smtClean="0"/>
              <a:t>Taxa de concluintes no nível médio em relação à oferta de vagas nível superior;</a:t>
            </a:r>
          </a:p>
          <a:p>
            <a:pPr marL="0" indent="0" algn="just"/>
            <a:r>
              <a:rPr lang="pt-BR" sz="2000" dirty="0" smtClean="0"/>
              <a:t>Taxa de escolarização bruta graduação ; e</a:t>
            </a:r>
          </a:p>
          <a:p>
            <a:pPr marL="0" indent="0" algn="just"/>
            <a:r>
              <a:rPr lang="pt-BR" sz="2000" dirty="0" smtClean="0"/>
              <a:t>Taxa de escolarização líquida graduação.</a:t>
            </a:r>
            <a:endParaRPr 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35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Educação: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Educação </a:t>
            </a:r>
            <a:r>
              <a:rPr lang="pt-BR" sz="2400" b="1" dirty="0"/>
              <a:t>ao Longo da </a:t>
            </a:r>
            <a:r>
              <a:rPr lang="pt-BR" sz="2400" b="1" dirty="0" smtClean="0"/>
              <a:t>Vida – </a:t>
            </a:r>
            <a:r>
              <a:rPr lang="pt-BR" sz="2400" dirty="0" smtClean="0"/>
              <a:t>Trata da adoção </a:t>
            </a:r>
            <a:r>
              <a:rPr lang="pt-BR" sz="2400" dirty="0"/>
              <a:t>de processos educativos que se desenvolvam durante o curso de vida com o objetivo de uma educação integral, de todos, em suas diferentes experiências e trajetórias.</a:t>
            </a:r>
          </a:p>
          <a:p>
            <a:pPr algn="just"/>
            <a:r>
              <a:rPr lang="pt-BR" sz="2000" dirty="0" smtClean="0"/>
              <a:t>Taxa de analfabetismo; e </a:t>
            </a:r>
          </a:p>
          <a:p>
            <a:pPr algn="just"/>
            <a:r>
              <a:rPr lang="pt-BR" sz="2000" dirty="0" smtClean="0"/>
              <a:t> Níveis de escolaridade.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Educação: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b="1" dirty="0" smtClean="0"/>
              <a:t>Qualidade da Educação – </a:t>
            </a:r>
            <a:r>
              <a:rPr lang="pt-BR" sz="1800" dirty="0" smtClean="0"/>
              <a:t>Trata </a:t>
            </a:r>
            <a:r>
              <a:rPr lang="pt-BR" sz="1800" dirty="0"/>
              <a:t>da adoção </a:t>
            </a:r>
            <a:r>
              <a:rPr lang="pt-BR" sz="1800" dirty="0" smtClean="0"/>
              <a:t>de </a:t>
            </a:r>
            <a:r>
              <a:rPr lang="pt-BR" sz="1800" dirty="0"/>
              <a:t>medidas que garantam condições ao desenvolvimento dos educandos em seus respectivos objetivos educativos.</a:t>
            </a:r>
          </a:p>
          <a:p>
            <a:pPr algn="just"/>
            <a:r>
              <a:rPr lang="pt-BR" sz="1600" dirty="0" smtClean="0"/>
              <a:t>Taxa de docentes com nível superior ;</a:t>
            </a:r>
          </a:p>
          <a:p>
            <a:pPr algn="just"/>
            <a:r>
              <a:rPr lang="pt-BR" sz="1600" dirty="0" smtClean="0"/>
              <a:t>Avaliação ENADE / SINAES;</a:t>
            </a:r>
          </a:p>
          <a:p>
            <a:pPr algn="just"/>
            <a:r>
              <a:rPr lang="pt-BR" sz="1600" dirty="0" smtClean="0"/>
              <a:t>Avaliação IDEB;</a:t>
            </a:r>
          </a:p>
          <a:p>
            <a:pPr algn="just"/>
            <a:r>
              <a:rPr lang="pt-BR" sz="1600" dirty="0" smtClean="0"/>
              <a:t>Média de estudantes por turma ;</a:t>
            </a:r>
          </a:p>
          <a:p>
            <a:pPr algn="just"/>
            <a:r>
              <a:rPr lang="pt-BR" sz="1600" dirty="0" smtClean="0"/>
              <a:t>Percentual do investimento público direto em educação por estudante em relação ao produto interno bruto (PIB) per capita ;</a:t>
            </a:r>
          </a:p>
          <a:p>
            <a:pPr algn="just"/>
            <a:r>
              <a:rPr lang="pt-BR" sz="1600" dirty="0" smtClean="0"/>
              <a:t>Razão de equivalência dos salários dos professores com outros profissionais não professores com o mesmo nível de formação;</a:t>
            </a:r>
          </a:p>
          <a:p>
            <a:pPr algn="just"/>
            <a:r>
              <a:rPr lang="pt-BR" sz="1600" dirty="0" smtClean="0"/>
              <a:t> Taxa de conselho escolar ;</a:t>
            </a:r>
          </a:p>
          <a:p>
            <a:pPr algn="just"/>
            <a:r>
              <a:rPr lang="pt-BR" sz="1600" dirty="0" smtClean="0"/>
              <a:t>Taxa de docentes com mestrado / doutorado ;</a:t>
            </a:r>
          </a:p>
          <a:p>
            <a:pPr algn="just"/>
            <a:r>
              <a:rPr lang="pt-BR" sz="1600" dirty="0" smtClean="0"/>
              <a:t>Taxa de docentes de escolas públicas efetivos ;</a:t>
            </a:r>
          </a:p>
          <a:p>
            <a:pPr algn="just"/>
            <a:r>
              <a:rPr lang="pt-BR" sz="1600" dirty="0" smtClean="0"/>
              <a:t>Taxa de forma de escolha do diretor(a) ;</a:t>
            </a:r>
          </a:p>
          <a:p>
            <a:pPr algn="just"/>
            <a:r>
              <a:rPr lang="pt-BR" sz="1600" dirty="0" smtClean="0"/>
              <a:t>Taxa de infraestrutura escolar ;</a:t>
            </a:r>
          </a:p>
          <a:p>
            <a:pPr algn="just"/>
            <a:r>
              <a:rPr lang="pt-BR" sz="1600" dirty="0" smtClean="0"/>
              <a:t>Taxa de participação dos estudantes; e</a:t>
            </a:r>
          </a:p>
          <a:p>
            <a:pPr algn="just"/>
            <a:r>
              <a:rPr lang="pt-BR" sz="1600" dirty="0" smtClean="0"/>
              <a:t> Taxa de projeto político pedagógico .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8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Educação: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Universalização </a:t>
            </a:r>
            <a:r>
              <a:rPr lang="pt-BR" sz="2400" b="1" dirty="0"/>
              <a:t>e democratização da Educação </a:t>
            </a:r>
            <a:r>
              <a:rPr lang="pt-BR" sz="2400" b="1" dirty="0" smtClean="0"/>
              <a:t>Básica – </a:t>
            </a:r>
            <a:r>
              <a:rPr lang="pt-BR" sz="2400" dirty="0" smtClean="0"/>
              <a:t>Trata da adoção de </a:t>
            </a:r>
            <a:r>
              <a:rPr lang="pt-BR" sz="2400" dirty="0"/>
              <a:t>medidas que garantam a disponibilidade, acessibilidade, aceitabilidade e adaptabilidade do ensino formal a todas as pessoas, respeitando a relação idade - série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000" dirty="0" smtClean="0"/>
              <a:t>Taxa de abandono;</a:t>
            </a:r>
          </a:p>
          <a:p>
            <a:pPr algn="just"/>
            <a:r>
              <a:rPr lang="pt-BR" sz="2000" dirty="0" smtClean="0"/>
              <a:t>Taxa de distorção idade-série; </a:t>
            </a:r>
          </a:p>
          <a:p>
            <a:pPr algn="just"/>
            <a:r>
              <a:rPr lang="pt-BR" sz="2000" dirty="0" smtClean="0"/>
              <a:t>Taxa de escolarização bruta; </a:t>
            </a:r>
          </a:p>
          <a:p>
            <a:pPr algn="just"/>
            <a:r>
              <a:rPr lang="pt-BR" sz="2000" dirty="0" smtClean="0"/>
              <a:t>Taxa de escolarização líquida; </a:t>
            </a:r>
          </a:p>
          <a:p>
            <a:pPr algn="just"/>
            <a:r>
              <a:rPr lang="pt-BR" sz="2000" dirty="0" smtClean="0"/>
              <a:t>Taxa de frequência escolar da alfabetização de jovens e adultos; </a:t>
            </a:r>
          </a:p>
          <a:p>
            <a:pPr algn="just"/>
            <a:r>
              <a:rPr lang="pt-BR" sz="2000" dirty="0" smtClean="0"/>
              <a:t>Taxa de frequência escolar da educação de jovens e adultos no ensino fundamental; e</a:t>
            </a:r>
          </a:p>
          <a:p>
            <a:pPr algn="just"/>
            <a:r>
              <a:rPr lang="pt-BR" sz="2000" dirty="0" smtClean="0"/>
              <a:t> Taxa de frequência escolar da educação de jovens e adultos no ensino médio.</a:t>
            </a: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Meio Ambiente: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Acesso a bens ambientais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/>
            <a:r>
              <a:rPr lang="pt-BR" sz="2400" b="1" dirty="0" smtClean="0"/>
              <a:t> </a:t>
            </a:r>
            <a:r>
              <a:rPr lang="pt-BR" sz="2000" dirty="0" smtClean="0"/>
              <a:t>Taxa de cobertura do serviço de coleta de resíduos domésticos em relação à população urbana; e</a:t>
            </a:r>
          </a:p>
          <a:p>
            <a:pPr marL="0" indent="0" algn="just"/>
            <a:r>
              <a:rPr lang="pt-BR" sz="2000" dirty="0" smtClean="0"/>
              <a:t>Destinação final de lixo </a:t>
            </a:r>
            <a:r>
              <a:rPr lang="pt-BR" sz="2000" b="1" dirty="0" smtClean="0"/>
              <a:t>.</a:t>
            </a:r>
            <a:endParaRPr lang="pt-BR" sz="1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8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Meio Ambiente: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err="1" smtClean="0"/>
              <a:t>Direito</a:t>
            </a:r>
            <a:r>
              <a:rPr lang="en-US" sz="2400" b="1" dirty="0" smtClean="0"/>
              <a:t> a bens </a:t>
            </a:r>
            <a:r>
              <a:rPr lang="en-US" sz="2400" b="1" dirty="0" err="1" smtClean="0"/>
              <a:t>ambientais</a:t>
            </a:r>
            <a:r>
              <a:rPr lang="en-US" sz="2400" b="1" dirty="0" smtClean="0"/>
              <a:t> </a:t>
            </a:r>
            <a:r>
              <a:rPr lang="pt-BR" sz="2400" b="1" dirty="0" smtClean="0"/>
              <a:t>– 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lvl="0"/>
            <a:r>
              <a:rPr lang="pt-BR" sz="2000" dirty="0" smtClean="0"/>
              <a:t>Tratamento de esgoto; e</a:t>
            </a:r>
            <a:endParaRPr lang="en-US" sz="2000" dirty="0" smtClean="0"/>
          </a:p>
          <a:p>
            <a:pPr lvl="0"/>
            <a:r>
              <a:rPr lang="pt-BR" sz="2000" dirty="0" smtClean="0"/>
              <a:t>Balanço hídrico </a:t>
            </a:r>
            <a:r>
              <a:rPr lang="pt-BR" sz="2000" dirty="0" err="1" smtClean="0"/>
              <a:t>quali-quantitativo</a:t>
            </a:r>
            <a:r>
              <a:rPr lang="pt-BR" sz="2000" dirty="0" smtClean="0"/>
              <a:t> dos rios e bacias hidrográficas.</a:t>
            </a:r>
            <a:endParaRPr lang="en-US" sz="2000" dirty="0" smtClean="0"/>
          </a:p>
          <a:p>
            <a:pPr algn="just"/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3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863600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Sistema Nacional: Objetivos</a:t>
            </a:r>
            <a:endParaRPr lang="pt-BR" sz="4000" b="1" dirty="0">
              <a:latin typeface="+mn-lt"/>
            </a:endParaRPr>
          </a:p>
        </p:txBody>
      </p:sp>
      <p:sp>
        <p:nvSpPr>
          <p:cNvPr id="7171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916832"/>
            <a:ext cx="8785225" cy="4464967"/>
          </a:xfrm>
        </p:spPr>
        <p:txBody>
          <a:bodyPr/>
          <a:lstStyle/>
          <a:p>
            <a:pPr algn="just"/>
            <a:r>
              <a:rPr lang="pt-BR" sz="2000" dirty="0" smtClean="0"/>
              <a:t>Auxiliar no planejamento, monitoramento e avaliação de políticas públicas, agregando inteligência à tomada de decisões sobre direitos humanos;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000" dirty="0" smtClean="0"/>
              <a:t>Ser um instrumento de transparência ativa pelo qual o Estado presta contas sobre a realização de compromissos em direitos humanos;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000" dirty="0" err="1" smtClean="0"/>
              <a:t>Empoderar</a:t>
            </a:r>
            <a:r>
              <a:rPr lang="pt-BR" sz="2000" dirty="0" smtClean="0"/>
              <a:t> e subsidiar a sociedade em suas demandas por políticas públicas;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000" dirty="0" smtClean="0"/>
              <a:t>Estabelecer uma matriz de indicadores necessários para a elaboração de relatórios internacionais sobre a realização progressiva de direitos; e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000" dirty="0" smtClean="0"/>
              <a:t>Identificar, nas </a:t>
            </a:r>
            <a:r>
              <a:rPr lang="pt-BR" sz="2000" dirty="0"/>
              <a:t>bases de dados governamentais, </a:t>
            </a:r>
            <a:r>
              <a:rPr lang="pt-BR" sz="2000" dirty="0" smtClean="0"/>
              <a:t>lacunas cuja resolução é necessária para gerar desagregações que garantam uma perspectiva de direitos.</a:t>
            </a:r>
          </a:p>
          <a:p>
            <a:pPr marL="0" indent="0" algn="just"/>
            <a:endParaRPr lang="pt-BR" sz="2000" dirty="0" smtClean="0">
              <a:effectLst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Meio Ambiente: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Meio Ambiente Equilibrado</a:t>
            </a:r>
            <a:r>
              <a:rPr lang="en-US" sz="2400" dirty="0" smtClean="0"/>
              <a:t> </a:t>
            </a:r>
            <a:r>
              <a:rPr lang="pt-BR" sz="2400" b="1" dirty="0" smtClean="0"/>
              <a:t>– </a:t>
            </a: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  <a:p>
            <a:pPr lvl="0"/>
            <a:r>
              <a:rPr lang="pt-BR" sz="2000" dirty="0" smtClean="0"/>
              <a:t>Intensidade das recorrências de desastres naturais;</a:t>
            </a:r>
            <a:endParaRPr lang="en-US" sz="2000" dirty="0" smtClean="0"/>
          </a:p>
          <a:p>
            <a:pPr lvl="0"/>
            <a:r>
              <a:rPr lang="pt-BR" sz="2000" dirty="0" smtClean="0"/>
              <a:t>Queimadas e incêndios florestais (Focos de incêndio);</a:t>
            </a:r>
            <a:endParaRPr lang="en-US" sz="2000" dirty="0" smtClean="0"/>
          </a:p>
          <a:p>
            <a:pPr lvl="0"/>
            <a:r>
              <a:rPr lang="pt-BR" sz="2000" dirty="0" smtClean="0"/>
              <a:t>Cobertura vegetal nativa remanescente / Remanescente de Biomas;</a:t>
            </a:r>
            <a:endParaRPr lang="en-US" sz="2000" dirty="0" smtClean="0"/>
          </a:p>
          <a:p>
            <a:pPr lvl="0"/>
            <a:r>
              <a:rPr lang="pt-BR" sz="2000" dirty="0" smtClean="0"/>
              <a:t>Espécies extintas/ameaçadas de extinção; e</a:t>
            </a:r>
            <a:endParaRPr lang="en-US" sz="2000" dirty="0" smtClean="0"/>
          </a:p>
          <a:p>
            <a:pPr lvl="0"/>
            <a:r>
              <a:rPr lang="pt-BR" sz="2000" dirty="0" smtClean="0"/>
              <a:t>Espécies Invasoras.</a:t>
            </a:r>
            <a:endParaRPr lang="en-US" sz="2000" dirty="0" smtClean="0"/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3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Meio Ambiente: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844576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Meio Ambiente Físico e </a:t>
            </a:r>
            <a:r>
              <a:rPr lang="pt-BR" sz="2400" b="1" dirty="0" smtClean="0"/>
              <a:t>Cultural – </a:t>
            </a:r>
            <a:r>
              <a:rPr lang="pt-BR" sz="2400" dirty="0" smtClean="0"/>
              <a:t>Trata do direito a se beneficiar equitativamente dos </a:t>
            </a:r>
            <a:r>
              <a:rPr lang="pt-BR" sz="2400" dirty="0"/>
              <a:t>recursos naturais para propósitos culturais, ecológicos, educacionais, de saúde, de subsistência, de lazer, de fins espirituais e outros. Inclui a preservação de locais únicos (“unique sites”), consistente com os direitos </a:t>
            </a:r>
            <a:r>
              <a:rPr lang="pt-BR" sz="2400" dirty="0" smtClean="0"/>
              <a:t>daquels que neles vivem.</a:t>
            </a:r>
          </a:p>
          <a:p>
            <a:pPr marL="0" indent="0" algn="just">
              <a:buNone/>
            </a:pPr>
            <a:r>
              <a:rPr lang="pt-BR" sz="2000" b="1" dirty="0" smtClean="0"/>
              <a:t>Indicadores</a:t>
            </a:r>
          </a:p>
          <a:p>
            <a:pPr marL="0" indent="0" algn="just"/>
            <a:r>
              <a:rPr lang="pt-BR" sz="2000" dirty="0" smtClean="0"/>
              <a:t>Área de florestas públicas destinada para uso e gestão comunitários;</a:t>
            </a:r>
          </a:p>
          <a:p>
            <a:pPr marL="0" indent="0" algn="just"/>
            <a:r>
              <a:rPr lang="pt-BR" sz="2000" dirty="0" smtClean="0"/>
              <a:t> Percentual de terras para populações tradicionais com regularização fundiária; </a:t>
            </a:r>
          </a:p>
          <a:p>
            <a:pPr marL="0" indent="0" algn="just"/>
            <a:r>
              <a:rPr lang="pt-BR" sz="2000" dirty="0" smtClean="0"/>
              <a:t>Demanda de terras para populações tradicionais com regularização fundiária; </a:t>
            </a:r>
          </a:p>
          <a:p>
            <a:pPr marL="0" indent="0" algn="just"/>
            <a:r>
              <a:rPr lang="pt-BR" sz="2000" dirty="0" smtClean="0"/>
              <a:t>Percentual de área urbanizada com cobertura vegetal per capita; e </a:t>
            </a:r>
          </a:p>
          <a:p>
            <a:pPr marL="0" indent="0" algn="just"/>
            <a:r>
              <a:rPr lang="pt-BR" sz="2000" dirty="0" err="1" smtClean="0"/>
              <a:t>Balneabilidade</a:t>
            </a:r>
            <a:r>
              <a:rPr lang="pt-BR" sz="2000" dirty="0" smtClean="0"/>
              <a:t>.</a:t>
            </a:r>
            <a:endParaRPr lang="pt-BR" sz="20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92300" y="3333750"/>
          <a:ext cx="5359400" cy="190500"/>
        </p:xfrm>
        <a:graphic>
          <a:graphicData uri="http://schemas.openxmlformats.org/drawingml/2006/table">
            <a:tbl>
              <a:tblPr/>
              <a:tblGrid>
                <a:gridCol w="5359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Meio Ambiente: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844576"/>
            <a:ext cx="8784976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Meio Ambiente Físico e </a:t>
            </a:r>
            <a:r>
              <a:rPr lang="pt-BR" sz="2400" b="1" dirty="0" smtClean="0"/>
              <a:t>Cultural – </a:t>
            </a:r>
            <a:r>
              <a:rPr lang="pt-BR" sz="2000" dirty="0" smtClean="0"/>
              <a:t>Meio Ambiente Saudável </a:t>
            </a:r>
          </a:p>
          <a:p>
            <a:pPr marL="0" indent="0" algn="just">
              <a:buNone/>
            </a:pPr>
            <a:endParaRPr lang="pt-BR" sz="2000" b="1" dirty="0" smtClean="0"/>
          </a:p>
          <a:p>
            <a:pPr lvl="0"/>
            <a:r>
              <a:rPr lang="pt-BR" sz="2000" dirty="0" smtClean="0"/>
              <a:t>Índice de Qualidade da Água – IQA;</a:t>
            </a:r>
            <a:endParaRPr lang="en-US" sz="2000" dirty="0" smtClean="0"/>
          </a:p>
          <a:p>
            <a:pPr lvl="0"/>
            <a:r>
              <a:rPr lang="pt-BR" sz="2000" dirty="0" smtClean="0"/>
              <a:t>Percentual de municípios cuja avaliação dos mananciais e sistema produtores foram considerados satisfatórios;</a:t>
            </a:r>
            <a:endParaRPr lang="en-US" sz="2000" dirty="0" smtClean="0"/>
          </a:p>
          <a:p>
            <a:pPr lvl="0"/>
            <a:r>
              <a:rPr lang="pt-BR" sz="2000" dirty="0" smtClean="0"/>
              <a:t>Concentração de poluentes no ar em áreas urbanas; e</a:t>
            </a:r>
            <a:endParaRPr lang="en-US" sz="2000" dirty="0" smtClean="0"/>
          </a:p>
          <a:p>
            <a:pPr lvl="0"/>
            <a:r>
              <a:rPr lang="pt-BR" sz="2000" dirty="0" smtClean="0"/>
              <a:t>Demanda Bioquímica de Oxigênio – DBO.</a:t>
            </a:r>
            <a:endParaRPr lang="en-US" sz="2000" dirty="0" smtClean="0"/>
          </a:p>
          <a:p>
            <a:pPr marL="0" indent="0" algn="just"/>
            <a:endParaRPr lang="pt-BR" sz="20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576063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Meio ambiente: Atributos e Indicadores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/>
              <a:t>Saúde </a:t>
            </a:r>
            <a:r>
              <a:rPr lang="pt-BR" sz="2400" b="1" dirty="0" smtClean="0"/>
              <a:t>ambiental – </a:t>
            </a:r>
            <a:r>
              <a:rPr lang="pt-BR" sz="2400" dirty="0" smtClean="0"/>
              <a:t>Criar </a:t>
            </a:r>
            <a:r>
              <a:rPr lang="pt-BR" sz="2400" dirty="0"/>
              <a:t>condições que promovam ambientes livres de riscos e </a:t>
            </a:r>
            <a:r>
              <a:rPr lang="pt-BR" sz="2400" dirty="0" smtClean="0"/>
              <a:t>contaminação </a:t>
            </a:r>
            <a:r>
              <a:rPr lang="pt-BR" sz="2400" dirty="0"/>
              <a:t>e que previnam a exposição a fatores e substâncias nocivas ou prejudiciais à saúde, </a:t>
            </a:r>
            <a:r>
              <a:rPr lang="pt-BR" sz="2400" dirty="0" smtClean="0"/>
              <a:t>especialmente a agua </a:t>
            </a:r>
            <a:r>
              <a:rPr lang="pt-BR" sz="2400" dirty="0"/>
              <a:t>potável e saneamento básico, integrantes do saneamento ambiental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000" dirty="0" smtClean="0"/>
              <a:t>Cobertura de esgotamento sanitário cobertura de esgotamento sanitário;</a:t>
            </a:r>
          </a:p>
          <a:p>
            <a:pPr algn="just"/>
            <a:r>
              <a:rPr lang="pt-BR" sz="2000" dirty="0" smtClean="0"/>
              <a:t>Cobertura de redes de abastecimento de água cobertura de redes de abastecimento de água;</a:t>
            </a:r>
          </a:p>
          <a:p>
            <a:pPr algn="just"/>
            <a:r>
              <a:rPr lang="pt-BR" sz="2000" dirty="0" smtClean="0"/>
              <a:t>Intoxicação por agentes químicos externos; </a:t>
            </a:r>
          </a:p>
          <a:p>
            <a:pPr algn="just"/>
            <a:r>
              <a:rPr lang="pt-BR" sz="2000" dirty="0" smtClean="0"/>
              <a:t>Intoxicação a agrotóxicos;</a:t>
            </a:r>
          </a:p>
          <a:p>
            <a:pPr algn="just"/>
            <a:r>
              <a:rPr lang="pt-BR" sz="2000" dirty="0" smtClean="0"/>
              <a:t>Internações por doença diarreica aguda - DDA em menores de 5 anos de idade;</a:t>
            </a:r>
          </a:p>
          <a:p>
            <a:pPr algn="just"/>
            <a:r>
              <a:rPr lang="pt-BR" sz="2000" dirty="0" smtClean="0"/>
              <a:t>Percentual de amostras com presença de coliformes totais; e</a:t>
            </a:r>
          </a:p>
          <a:p>
            <a:pPr algn="just"/>
            <a:r>
              <a:rPr lang="pt-BR" sz="2000" dirty="0" smtClean="0"/>
              <a:t>Internações por infecção respiratória aguda – IRA em menores de 5 anos de idade.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3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7"/>
            <a:ext cx="9144000" cy="1008111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latin typeface="+mn-lt"/>
              </a:rPr>
              <a:t>Alimentação Adequada: Atributos e Indicadores</a:t>
            </a:r>
            <a:endParaRPr lang="pt-BR" sz="36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374466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dirty="0" smtClean="0"/>
              <a:t>XXX– </a:t>
            </a:r>
            <a:endParaRPr lang="pt-BR" sz="2400" dirty="0" smtClean="0"/>
          </a:p>
          <a:p>
            <a:pPr algn="just"/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584745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3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5400599"/>
          </a:xfrm>
        </p:spPr>
        <p:txBody>
          <a:bodyPr anchor="t" anchorCtr="0"/>
          <a:lstStyle/>
          <a:p>
            <a:pPr algn="r" eaLnBrk="1" hangingPunct="1">
              <a:defRPr/>
            </a:pPr>
            <a:r>
              <a:rPr lang="pt-BR" b="1" dirty="0" smtClean="0">
                <a:solidFill>
                  <a:schemeClr val="tx1"/>
                </a:solidFill>
                <a:latin typeface="+mn-lt"/>
              </a:rPr>
              <a:t>Sistema Nacional de Indicadores em Direitos Humanos:</a:t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+mn-lt"/>
              </a:rPr>
            </a:br>
            <a:r>
              <a:rPr lang="pt-BR" b="1" dirty="0">
                <a:latin typeface="+mn-lt"/>
              </a:rPr>
              <a:t/>
            </a:r>
            <a:br>
              <a:rPr lang="pt-BR" b="1" dirty="0">
                <a:latin typeface="+mn-lt"/>
              </a:rPr>
            </a:br>
            <a:r>
              <a:rPr lang="pt-BR" b="1" dirty="0" smtClean="0">
                <a:latin typeface="+mn-lt"/>
              </a:rPr>
              <a:t>Exemplos de Indicadores: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SAÚDE</a:t>
            </a:r>
            <a:r>
              <a:rPr lang="pt-BR" b="1" smtClean="0">
                <a:latin typeface="+mn-lt"/>
              </a:rPr>
              <a:t/>
            </a:r>
            <a:br>
              <a:rPr lang="pt-BR" b="1" smtClean="0">
                <a:latin typeface="+mn-lt"/>
              </a:rPr>
            </a:br>
            <a:r>
              <a:rPr lang="pt-BR" b="1" smtClean="0">
                <a:latin typeface="+mn-lt"/>
              </a:rPr>
              <a:t/>
            </a:r>
            <a:br>
              <a:rPr lang="pt-BR" b="1" smtClean="0">
                <a:latin typeface="+mn-lt"/>
              </a:rPr>
            </a:br>
            <a:r>
              <a:rPr lang="pt-BR" b="1" smtClean="0">
                <a:solidFill>
                  <a:srgbClr val="FF0000"/>
                </a:solidFill>
                <a:latin typeface="+mn-lt"/>
              </a:rPr>
              <a:t>RESULTADOS PRELIMINARES</a:t>
            </a:r>
            <a:endParaRPr lang="pt-BR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1515F-63B4-4B7A-B09E-124EFA2E6F7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Cobertura de Consultas Pré-Natal – 2010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396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709118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132856"/>
            <a:ext cx="8010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Distribuição percentual de mulheres com filhos nascidos vivos segundo o número de consultas de pré-natal, na população residente em determinado espaço geográfico, no ano considerado.</a:t>
            </a:r>
            <a:endParaRPr lang="pt-B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76908" y="3284984"/>
            <a:ext cx="7739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</a:rPr>
              <a:t>Fonte de Dados: </a:t>
            </a:r>
          </a:p>
          <a:p>
            <a:pPr marL="152400" lvl="1" algn="just"/>
            <a:endParaRPr lang="pt-BR" dirty="0" smtClean="0"/>
          </a:p>
          <a:p>
            <a:pPr marL="152400" lvl="1" algn="just"/>
            <a:r>
              <a:rPr lang="pt-BR" dirty="0" smtClean="0"/>
              <a:t>Ministério </a:t>
            </a:r>
            <a:r>
              <a:rPr lang="pt-BR" dirty="0"/>
              <a:t>da </a:t>
            </a:r>
            <a:r>
              <a:rPr lang="pt-BR" dirty="0" smtClean="0"/>
              <a:t>Saúde - 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5031253"/>
            <a:ext cx="8179692" cy="127806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x 100</a:t>
            </a:r>
          </a:p>
          <a:p>
            <a:pPr marL="152400" lvl="1" algn="just"/>
            <a:r>
              <a:rPr lang="pt-BR" sz="1800" b="0" dirty="0"/>
              <a:t>X= Número de nascidos vivos de mulheres residentes, segundo o número de consultas de pré-natal</a:t>
            </a:r>
          </a:p>
          <a:p>
            <a:pPr marL="152400" lvl="1" algn="just"/>
            <a:r>
              <a:rPr lang="pt-BR" sz="1800" b="0" dirty="0"/>
              <a:t>Y= Número de nascidos vivos de mulheres residentes*</a:t>
            </a:r>
          </a:p>
          <a:p>
            <a:pPr marL="152400" lvl="1" algn="just"/>
            <a:r>
              <a:rPr lang="pt-BR" sz="1800" b="0" dirty="0"/>
              <a:t>* Exclui as ocorrências sem informação sobre o número de consultas realizadas</a:t>
            </a:r>
          </a:p>
        </p:txBody>
      </p:sp>
    </p:spTree>
    <p:extLst>
      <p:ext uri="{BB962C8B-B14F-4D97-AF65-F5344CB8AC3E}">
        <p14:creationId xmlns:p14="http://schemas.microsoft.com/office/powerpoint/2010/main" val="39747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>
          <a:xfrm>
            <a:off x="395536" y="2285182"/>
            <a:ext cx="8496944" cy="3160042"/>
          </a:xfrm>
        </p:spPr>
        <p:txBody>
          <a:bodyPr/>
          <a:lstStyle/>
          <a:p>
            <a:r>
              <a:rPr lang="pt-BR" dirty="0"/>
              <a:t>Interpretação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sz="2000" b="0" dirty="0"/>
              <a:t>Mede a realização de consultas de pré-natal, a partir de informações </a:t>
            </a:r>
            <a:r>
              <a:rPr lang="pt-BR" sz="2000" b="0" dirty="0" smtClean="0"/>
              <a:t>prestadas </a:t>
            </a:r>
            <a:r>
              <a:rPr lang="pt-BR" sz="2000" b="0" dirty="0"/>
              <a:t>pelas mulheres durante a assistência ao parto.</a:t>
            </a:r>
          </a:p>
          <a:p>
            <a:endParaRPr lang="pt-BR" sz="2000" b="0" dirty="0" smtClean="0"/>
          </a:p>
          <a:p>
            <a:pPr algn="just"/>
            <a:r>
              <a:rPr lang="pt-BR" sz="2000" b="0" dirty="0" smtClean="0"/>
              <a:t>É </a:t>
            </a:r>
            <a:r>
              <a:rPr lang="pt-BR" sz="2000" b="0" dirty="0"/>
              <a:t>influenciado por fatores socioeconômicos, pela </a:t>
            </a:r>
            <a:r>
              <a:rPr lang="pt-BR" sz="2000" b="0" dirty="0" smtClean="0"/>
              <a:t>infraestrutura </a:t>
            </a:r>
            <a:r>
              <a:rPr lang="pt-BR" sz="2000" b="0" dirty="0"/>
              <a:t>de </a:t>
            </a:r>
            <a:r>
              <a:rPr lang="pt-BR" sz="2000" b="0" dirty="0" smtClean="0"/>
              <a:t>prestação </a:t>
            </a:r>
            <a:r>
              <a:rPr lang="pt-BR" sz="2000" b="0" dirty="0"/>
              <a:t>de serviços e por políticas públicas assistenciais e preventivas.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6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(nenhuma consulta)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29\regiao0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863600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Sistema Nacional: Histórico</a:t>
            </a:r>
            <a:endParaRPr lang="pt-BR" sz="4000" b="1" dirty="0">
              <a:latin typeface="+mn-lt"/>
            </a:endParaRPr>
          </a:p>
        </p:txBody>
      </p:sp>
      <p:sp>
        <p:nvSpPr>
          <p:cNvPr id="7171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916832"/>
            <a:ext cx="8785225" cy="4464967"/>
          </a:xfrm>
        </p:spPr>
        <p:txBody>
          <a:bodyPr/>
          <a:lstStyle/>
          <a:p>
            <a:pPr algn="just"/>
            <a:r>
              <a:rPr lang="pt-BR" sz="2000" dirty="0" smtClean="0"/>
              <a:t>Entrou na agenda com seminário realizado em 2007 na sede do Instituto Brasileiro de Geografia e Estatística - IBGE. </a:t>
            </a:r>
          </a:p>
          <a:p>
            <a:pPr marL="0" indent="0" algn="just"/>
            <a:endParaRPr lang="pt-BR" sz="2000" dirty="0" smtClean="0"/>
          </a:p>
          <a:p>
            <a:pPr algn="just"/>
            <a:r>
              <a:rPr lang="pt-BR" sz="2000" dirty="0" smtClean="0"/>
              <a:t>Em 2008, no primeiro ciclo da Revisão Periódica Universal, o Brasil anunciou o desenvolvimento do Sistema Nacional, que também está previsto no Programa Nacional de Direitos Humanos - PNDH-3 na ação programática:</a:t>
            </a:r>
          </a:p>
          <a:p>
            <a:pPr marL="800100" lvl="2" indent="0" algn="just">
              <a:buNone/>
            </a:pPr>
            <a:r>
              <a:rPr lang="pt-BR" sz="2000" i="1" dirty="0" smtClean="0">
                <a:effectLst/>
              </a:rPr>
              <a:t>Instituir e manter Sistema Nacional de Indicadores de Direitos Humanos, de forma articulada com os órgãos públicos e a sociedade civil.</a:t>
            </a:r>
          </a:p>
          <a:p>
            <a:pPr lvl="2" indent="-342900" algn="just"/>
            <a:endParaRPr lang="pt-BR" sz="2000" i="1" dirty="0" smtClean="0">
              <a:effectLst/>
            </a:endParaRPr>
          </a:p>
          <a:p>
            <a:pPr algn="just"/>
            <a:r>
              <a:rPr lang="pt-BR" sz="2000" dirty="0" smtClean="0"/>
              <a:t>Elaboração começou em 29 </a:t>
            </a:r>
            <a:r>
              <a:rPr lang="pt-BR" sz="2000" dirty="0"/>
              <a:t>de agosto de 2012, quando foi instituído o Comitê Técnico de Acompanhamento – </a:t>
            </a:r>
            <a:r>
              <a:rPr lang="pt-BR" sz="2000" dirty="0" smtClean="0"/>
              <a:t>CTA, integrado por </a:t>
            </a:r>
            <a:r>
              <a:rPr lang="pt-BR" sz="2000" dirty="0"/>
              <a:t>governo, sociedade civil e agências </a:t>
            </a:r>
            <a:r>
              <a:rPr lang="pt-BR" sz="2000" dirty="0" smtClean="0"/>
              <a:t>internacionais e encarregado de pactuar prioridades </a:t>
            </a:r>
            <a:r>
              <a:rPr lang="pt-BR" sz="2000" dirty="0"/>
              <a:t>estratégicas, decisões metodológicas e marco </a:t>
            </a:r>
            <a:r>
              <a:rPr lang="pt-BR" sz="2000" dirty="0" smtClean="0"/>
              <a:t>lógico.</a:t>
            </a:r>
            <a:endParaRPr lang="pt-BR" sz="2000" dirty="0" smtClean="0">
              <a:effectLst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(1 a 3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2050" name="Picture 2" descr="C:\Users\André\Desktop\SDH\SAU29\regiao1a3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4" y="1831640"/>
            <a:ext cx="6258272" cy="46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(4 a 6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3074" name="Picture 2" descr="C:\Users\André\Desktop\SDH\SAU29\regiao4a6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916832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8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52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(7 ou mais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4098" name="Picture 2" descr="C:\Users\André\Desktop\SDH\SAU29\regiao7+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258272" cy="46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- Brasil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60386"/>
              </p:ext>
            </p:extLst>
          </p:nvPr>
        </p:nvGraphicFramePr>
        <p:xfrm>
          <a:off x="323528" y="2083593"/>
          <a:ext cx="8568952" cy="422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94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- Nordeste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331765"/>
              </p:ext>
            </p:extLst>
          </p:nvPr>
        </p:nvGraphicFramePr>
        <p:xfrm>
          <a:off x="547688" y="2060848"/>
          <a:ext cx="8048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3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476199"/>
              </p:ext>
            </p:extLst>
          </p:nvPr>
        </p:nvGraphicFramePr>
        <p:xfrm>
          <a:off x="395536" y="2009775"/>
          <a:ext cx="7848872" cy="422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0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(nenhuma consulta)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29698" name="Picture 2" descr="C:\Users\André\Desktop\SDH\SAU29\SH-Regiao0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1844824"/>
            <a:ext cx="6258272" cy="46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(1 a 3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30722" name="Picture 2" descr="C:\Users\André\Desktop\SDH\SAU29\SH-Regiao1a3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1898830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(4 a 6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31746" name="Picture 2" descr="C:\Users\André\Desktop\SDH\SAU29\SH-Regiao4a6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4" y="1934834"/>
            <a:ext cx="6114256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(7 ou mais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32770" name="Picture 2" descr="C:\Users\André\Desktop\SDH\SAU29\SH-Regiao7+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80" y="1885646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648072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/>
              <a:t>Construção do Sistema Nacional</a:t>
            </a:r>
            <a:endParaRPr lang="pt-BR" sz="4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96265813"/>
              </p:ext>
            </p:extLst>
          </p:nvPr>
        </p:nvGraphicFramePr>
        <p:xfrm>
          <a:off x="251520" y="1397000"/>
          <a:ext cx="87129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(nenhuma consulta)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5122" name="Picture 2" descr="C:\Users\André\Desktop\SDH\SAU29\estados0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4" y="1916832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(1 a 3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6146" name="Picture 2" descr="C:\Users\André\Desktop\SDH\SAU29\estados1a3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916832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(4 a 6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7170" name="Picture 2" descr="C:\Users\André\Desktop\SDH\SAU29\estados4a6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4" y="1772816"/>
            <a:ext cx="6330280" cy="47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(7 ou mais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8194" name="Picture 2" descr="C:\Users\André\Desktop\SDH\SAU29\estados7+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75" y="1844824"/>
            <a:ext cx="6234269" cy="46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(nenhuma consulta)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idade</a:t>
            </a:r>
            <a:endParaRPr lang="pt-BR" sz="2800" b="1" dirty="0">
              <a:latin typeface="+mn-lt"/>
            </a:endParaRPr>
          </a:p>
        </p:txBody>
      </p:sp>
      <p:pic>
        <p:nvPicPr>
          <p:cNvPr id="13314" name="Picture 2" descr="C:\Users\André\Desktop\SDH\SAU29\regiaoXidade0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916832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(1 a 3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idade</a:t>
            </a:r>
            <a:endParaRPr lang="pt-BR" sz="2800" b="1" dirty="0">
              <a:latin typeface="+mn-lt"/>
            </a:endParaRPr>
          </a:p>
        </p:txBody>
      </p:sp>
      <p:pic>
        <p:nvPicPr>
          <p:cNvPr id="14338" name="Picture 2" descr="C:\Users\André\Desktop\SDH\SAU29\regiaoXidade1a3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258272" cy="46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(4 a 6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idade</a:t>
            </a:r>
            <a:endParaRPr lang="pt-BR" sz="2800" b="1" dirty="0">
              <a:latin typeface="+mn-lt"/>
            </a:endParaRPr>
          </a:p>
        </p:txBody>
      </p:sp>
      <p:pic>
        <p:nvPicPr>
          <p:cNvPr id="15362" name="Picture 2" descr="C:\Users\André\Desktop\SDH\SAU29\regiaoXidade4a6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88" y="1862826"/>
            <a:ext cx="6258272" cy="46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(7 ou mais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idade</a:t>
            </a:r>
            <a:endParaRPr lang="pt-BR" sz="2800" b="1" dirty="0">
              <a:latin typeface="+mn-lt"/>
            </a:endParaRPr>
          </a:p>
        </p:txBody>
      </p:sp>
      <p:pic>
        <p:nvPicPr>
          <p:cNvPr id="16386" name="Picture 2" descr="C:\Users\André\Desktop\SDH\SAU29\regiaoXidade7+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808820"/>
            <a:ext cx="6330280" cy="47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(nenhuma consulta)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</a:t>
            </a:r>
            <a:endParaRPr lang="pt-BR" sz="2800" b="1" dirty="0">
              <a:latin typeface="+mn-lt"/>
            </a:endParaRPr>
          </a:p>
        </p:txBody>
      </p:sp>
      <p:pic>
        <p:nvPicPr>
          <p:cNvPr id="17410" name="Picture 2" descr="C:\Users\André\Desktop\SDH\SAU29\regiaoXraca0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67" y="1844824"/>
            <a:ext cx="6306277" cy="47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(1 a 3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</a:t>
            </a:r>
            <a:endParaRPr lang="pt-BR" sz="2800" b="1" dirty="0">
              <a:latin typeface="+mn-lt"/>
            </a:endParaRPr>
          </a:p>
        </p:txBody>
      </p:sp>
      <p:pic>
        <p:nvPicPr>
          <p:cNvPr id="18434" name="Picture 2" descr="C:\Users\André\Desktop\SDH\SAU29\regiaoXraca1a3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4" y="1916832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Metodologia: Conceitos Basilares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216180" y="2060848"/>
            <a:ext cx="8784976" cy="4176712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/>
              <a:t>Indicadores de Direitos Humanos - </a:t>
            </a:r>
            <a:r>
              <a:rPr lang="pt-BR" sz="2000" dirty="0" smtClean="0"/>
              <a:t>Informações específicas que retratam uma realidade social relacionada a direitos humanos, refletindo os princípios desses direitos e permitindo a avaliação e o monitoramento de sua realização progressiva por seus titulares.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Devem, quando possível, ter como sujeito e numerador os titulares do direito, enfatizado a importância da pessoa humana na realização de seu cada direito alienável. </a:t>
            </a:r>
          </a:p>
          <a:p>
            <a:pPr algn="just"/>
            <a:r>
              <a:rPr lang="pt-BR" sz="2000" dirty="0" smtClean="0"/>
              <a:t>Devem medir não apenas a realização do direito, mas também sua equidade – resguardando os princípios da universalidade e da não-discriminação. </a:t>
            </a:r>
          </a:p>
          <a:p>
            <a:pPr algn="just"/>
            <a:r>
              <a:rPr lang="pt-BR" sz="2000" dirty="0" smtClean="0"/>
              <a:t>Têm como objeto não a prestação de serviços pelo Estado, mas a efetivação de direitos por seus titulares, com atenção dobrada a populações </a:t>
            </a:r>
            <a:r>
              <a:rPr lang="pt-BR" sz="2000" dirty="0" err="1" smtClean="0"/>
              <a:t>vulnerabilizadas</a:t>
            </a:r>
            <a:r>
              <a:rPr lang="pt-BR" sz="2000" dirty="0" smtClean="0"/>
              <a:t>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70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(4 a 6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</a:t>
            </a:r>
            <a:endParaRPr lang="pt-BR" sz="2800" b="1" dirty="0">
              <a:latin typeface="+mn-lt"/>
            </a:endParaRPr>
          </a:p>
        </p:txBody>
      </p:sp>
      <p:pic>
        <p:nvPicPr>
          <p:cNvPr id="19458" name="Picture 2" descr="C:\Users\André\Desktop\SDH\SAU29\regiaoXraca4a6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86264" cy="46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Cobertura de Consultas Pré-Natal (7 ou mais consultas)</a:t>
            </a:r>
            <a:br>
              <a:rPr lang="pt-BR" sz="28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</a:t>
            </a:r>
            <a:endParaRPr lang="pt-BR" sz="2800" b="1" dirty="0">
              <a:latin typeface="+mn-lt"/>
            </a:endParaRPr>
          </a:p>
        </p:txBody>
      </p:sp>
      <p:pic>
        <p:nvPicPr>
          <p:cNvPr id="20482" name="Picture 2" descr="C:\Users\André\Desktop\SDH\SAU29\regiaoXraca7+c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77" y="1867644"/>
            <a:ext cx="6210267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9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de Mortalidade Neonatal Precoce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7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853134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420888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óbitos de 0 a 6 dias de vida completos, por mil nascidos vivos, na população residente em determinado espaço geográfico, no ano considerado.</a:t>
            </a:r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3284984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Fontes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48916" y="3782471"/>
            <a:ext cx="77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03200" algn="just">
              <a:buFont typeface="+mj-lt"/>
              <a:buAutoNum type="arabicPeriod"/>
            </a:pPr>
            <a:r>
              <a:rPr lang="pt-BR" dirty="0" smtClean="0"/>
              <a:t>Ministério da Súde - </a:t>
            </a:r>
            <a:r>
              <a:rPr lang="pt-BR" dirty="0"/>
              <a:t>Sistema de Informações sobre Mortalidade </a:t>
            </a:r>
            <a:r>
              <a:rPr lang="pt-BR" dirty="0" smtClean="0"/>
              <a:t>(</a:t>
            </a:r>
            <a:r>
              <a:rPr lang="pt-BR" b="1" dirty="0" smtClean="0"/>
              <a:t>SIM</a:t>
            </a:r>
            <a:r>
              <a:rPr lang="pt-BR" dirty="0" smtClean="0"/>
              <a:t>)</a:t>
            </a:r>
          </a:p>
          <a:p>
            <a:pPr marL="355600" lvl="1" indent="-203200" algn="just">
              <a:buFont typeface="+mj-lt"/>
              <a:buAutoNum type="arabicPeriod"/>
            </a:pPr>
            <a:r>
              <a:rPr lang="pt-BR" dirty="0"/>
              <a:t>Ministério da </a:t>
            </a:r>
            <a:r>
              <a:rPr lang="pt-BR" dirty="0" smtClean="0"/>
              <a:t>Saúde - 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438004"/>
            <a:ext cx="8179692" cy="163810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</a:t>
            </a:r>
            <a:r>
              <a:rPr lang="pt-BR" sz="1800" b="0" dirty="0" smtClean="0"/>
              <a:t>x </a:t>
            </a:r>
            <a:r>
              <a:rPr lang="pt-BR" sz="1800" b="0" dirty="0"/>
              <a:t>1000</a:t>
            </a:r>
          </a:p>
          <a:p>
            <a:pPr marL="152400" lvl="1" algn="just"/>
            <a:r>
              <a:rPr lang="pt-BR" sz="1800" b="0" dirty="0" smtClean="0"/>
              <a:t>X </a:t>
            </a:r>
            <a:r>
              <a:rPr lang="pt-BR" sz="1800" b="0" dirty="0"/>
              <a:t>= Número de óbitos de residentes de 0 a 6 dias de idade</a:t>
            </a:r>
          </a:p>
          <a:p>
            <a:pPr marL="152400" lvl="1" algn="just"/>
            <a:r>
              <a:rPr lang="pt-BR" sz="1800" b="0" dirty="0" smtClean="0"/>
              <a:t>Y </a:t>
            </a:r>
            <a:r>
              <a:rPr lang="pt-BR" sz="1800" b="0" dirty="0"/>
              <a:t>= Número de nascidos vivos de mães residentes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6A689-3FDE-40E4-8BF6-3CFA7A19E9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22152" y="2075364"/>
            <a:ext cx="1809527" cy="495746"/>
          </a:xfrm>
        </p:spPr>
        <p:txBody>
          <a:bodyPr/>
          <a:lstStyle/>
          <a:p>
            <a:r>
              <a:rPr lang="pt-BR" sz="2000" dirty="0" smtClean="0"/>
              <a:t>Interpretação: </a:t>
            </a:r>
            <a:endParaRPr lang="pt-BR" sz="2000" dirty="0"/>
          </a:p>
        </p:txBody>
      </p:sp>
      <p:sp>
        <p:nvSpPr>
          <p:cNvPr id="9" name="Rectangle 16"/>
          <p:cNvSpPr/>
          <p:nvPr/>
        </p:nvSpPr>
        <p:spPr>
          <a:xfrm>
            <a:off x="611560" y="272343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Estima </a:t>
            </a:r>
            <a:r>
              <a:rPr lang="pt-BR" sz="2400" dirty="0"/>
              <a:t>o risco de um nascido vivo morrer durante a primeira semana de </a:t>
            </a:r>
            <a:r>
              <a:rPr lang="pt-BR" sz="2400" dirty="0" smtClean="0"/>
              <a:t>vida. Reflete</a:t>
            </a:r>
            <a:r>
              <a:rPr lang="pt-BR" sz="2400" dirty="0"/>
              <a:t>, de maneira geral, as condições socioeconômicas e de saúde da mãe, </a:t>
            </a:r>
            <a:r>
              <a:rPr lang="pt-BR" sz="2400" dirty="0" smtClean="0"/>
              <a:t>bem como </a:t>
            </a:r>
            <a:r>
              <a:rPr lang="pt-BR" sz="2400" dirty="0"/>
              <a:t>a inadequada assistência pré-natal, ao parto e ao recém-nascido.</a:t>
            </a:r>
          </a:p>
        </p:txBody>
      </p:sp>
    </p:spTree>
    <p:extLst>
      <p:ext uri="{BB962C8B-B14F-4D97-AF65-F5344CB8AC3E}">
        <p14:creationId xmlns:p14="http://schemas.microsoft.com/office/powerpoint/2010/main" val="28135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Neonatal Precoce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14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8815"/>
            <a:ext cx="6582038" cy="49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Neonatal Precoce - </a:t>
            </a: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14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01" y="1556792"/>
            <a:ext cx="6671667" cy="50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Neonatal Precoce –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14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20" y="1516509"/>
            <a:ext cx="6678448" cy="50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78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Neonatal Precoce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6146" name="Picture 2" descr="C:\Users\André\Desktop\SDH\SAU14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0586"/>
            <a:ext cx="6694834" cy="50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79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Neonatal Precoce - </a:t>
            </a: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7170" name="Picture 2" descr="C:\Users\André\Desktop\SDH\SAU14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5774"/>
            <a:ext cx="6759426" cy="50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Metodologia: Conceitos Basilares</a:t>
            </a:r>
            <a:endParaRPr lang="pt-BR" sz="4000" b="1" dirty="0">
              <a:latin typeface="+mn-lt"/>
            </a:endParaRPr>
          </a:p>
        </p:txBody>
      </p:sp>
      <p:sp>
        <p:nvSpPr>
          <p:cNvPr id="19459" name="Espaço Reservado para Conteúdo 5"/>
          <p:cNvSpPr>
            <a:spLocks noGrp="1"/>
          </p:cNvSpPr>
          <p:nvPr>
            <p:ph idx="1"/>
          </p:nvPr>
        </p:nvSpPr>
        <p:spPr>
          <a:xfrm>
            <a:off x="216180" y="2060848"/>
            <a:ext cx="8784976" cy="4176712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/>
              <a:t>Atributos de Direitos Humanos – </a:t>
            </a:r>
            <a:r>
              <a:rPr lang="pt-BR" sz="2000" dirty="0" smtClean="0"/>
              <a:t>Um número </a:t>
            </a:r>
            <a:r>
              <a:rPr lang="pt-BR" sz="2000" dirty="0"/>
              <a:t>limitado de temas </a:t>
            </a:r>
            <a:r>
              <a:rPr lang="pt-BR" sz="2000" dirty="0" smtClean="0"/>
              <a:t>que traduzem o texto da norma jurídica do direito, permitindo a definição de indicadores apropriados para acompanhar a observância ao direito.</a:t>
            </a:r>
          </a:p>
          <a:p>
            <a:pPr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Identificados para sintetizar o conteúdo normativo do direito, captando sua essência, dando concretude a seu conteúdo e explicitando seu vínculo conceitual com os indicadores que o metrificam;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Definidos da forma o mais exclusiva possível, sem sobreposição;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Ao estabelecer o conteúdo normativo antes dos dados, identificam lacunas de informação que impossibilitam a elaboração de indicadores: segue-se do direito à informação, não da informação ao direito.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de Mortalidade Neonatal Tardia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853134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81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420888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óbitos de 7 a 27 dias de vida completos, por mil nascidos vivos, na população residente em determinado espaço geográfico, no ano considerado.</a:t>
            </a:r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3284984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Fontes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48916" y="3782471"/>
            <a:ext cx="77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03200" algn="just">
              <a:buFont typeface="+mj-lt"/>
              <a:buAutoNum type="arabicPeriod"/>
            </a:pPr>
            <a:r>
              <a:rPr lang="pt-BR" dirty="0" smtClean="0"/>
              <a:t>Ministério da Súde - </a:t>
            </a:r>
            <a:r>
              <a:rPr lang="pt-BR" dirty="0"/>
              <a:t>Sistema de Informações sobre Mortalidade </a:t>
            </a:r>
            <a:r>
              <a:rPr lang="pt-BR" dirty="0" smtClean="0"/>
              <a:t>(</a:t>
            </a:r>
            <a:r>
              <a:rPr lang="pt-BR" b="1" dirty="0" smtClean="0"/>
              <a:t>SIM</a:t>
            </a:r>
            <a:r>
              <a:rPr lang="pt-BR" dirty="0" smtClean="0"/>
              <a:t>)</a:t>
            </a:r>
          </a:p>
          <a:p>
            <a:pPr marL="355600" lvl="1" indent="-203200" algn="just">
              <a:buFont typeface="+mj-lt"/>
              <a:buAutoNum type="arabicPeriod"/>
            </a:pPr>
            <a:r>
              <a:rPr lang="pt-BR" dirty="0"/>
              <a:t>Ministério da </a:t>
            </a:r>
            <a:r>
              <a:rPr lang="pt-BR" dirty="0" smtClean="0"/>
              <a:t>Saúde - 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438004"/>
            <a:ext cx="8179692" cy="163810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</a:t>
            </a:r>
            <a:r>
              <a:rPr lang="pt-BR" sz="1800" b="0" dirty="0" smtClean="0"/>
              <a:t>x </a:t>
            </a:r>
            <a:r>
              <a:rPr lang="pt-BR" sz="1800" b="0" dirty="0"/>
              <a:t>1000</a:t>
            </a:r>
          </a:p>
          <a:p>
            <a:pPr marL="152400" lvl="1" algn="just"/>
            <a:r>
              <a:rPr lang="pt-BR" sz="1800" b="0" dirty="0" smtClean="0"/>
              <a:t>X </a:t>
            </a:r>
            <a:r>
              <a:rPr lang="pt-BR" sz="1800" b="0" dirty="0"/>
              <a:t>= Número de óbitos de residentes de </a:t>
            </a:r>
            <a:r>
              <a:rPr lang="pt-BR" sz="1800" b="0" dirty="0" smtClean="0"/>
              <a:t>7 </a:t>
            </a:r>
            <a:r>
              <a:rPr lang="pt-BR" sz="1800" b="0" dirty="0"/>
              <a:t>a </a:t>
            </a:r>
            <a:r>
              <a:rPr lang="pt-BR" sz="1800" b="0" dirty="0" smtClean="0"/>
              <a:t>27 </a:t>
            </a:r>
            <a:r>
              <a:rPr lang="pt-BR" sz="1800" b="0" dirty="0"/>
              <a:t>dias de idade</a:t>
            </a:r>
          </a:p>
          <a:p>
            <a:pPr marL="152400" lvl="1" algn="just"/>
            <a:r>
              <a:rPr lang="pt-BR" sz="1800" b="0" dirty="0" smtClean="0"/>
              <a:t>Y </a:t>
            </a:r>
            <a:r>
              <a:rPr lang="pt-BR" sz="1800" b="0" dirty="0"/>
              <a:t>= Número de nascidos vivos de mães residentes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6A689-3FDE-40E4-8BF6-3CFA7A19E9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22152" y="2075364"/>
            <a:ext cx="1809527" cy="495746"/>
          </a:xfrm>
        </p:spPr>
        <p:txBody>
          <a:bodyPr/>
          <a:lstStyle/>
          <a:p>
            <a:r>
              <a:rPr lang="pt-BR" sz="2000" dirty="0" smtClean="0"/>
              <a:t>Interpretação: </a:t>
            </a:r>
            <a:endParaRPr lang="pt-BR" sz="2000" dirty="0"/>
          </a:p>
        </p:txBody>
      </p:sp>
      <p:sp>
        <p:nvSpPr>
          <p:cNvPr id="9" name="Rectangle 16"/>
          <p:cNvSpPr/>
          <p:nvPr/>
        </p:nvSpPr>
        <p:spPr>
          <a:xfrm>
            <a:off x="611560" y="272343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/>
              <a:t>Estima o risco de um nascido vivo morrer dos 7 aos 27 dias de vida</a:t>
            </a:r>
            <a:r>
              <a:rPr lang="pt-BR" sz="2400" dirty="0" smtClean="0"/>
              <a:t>. Reflete</a:t>
            </a:r>
            <a:r>
              <a:rPr lang="pt-BR" sz="2400" dirty="0"/>
              <a:t>, de maneira geral, as condições </a:t>
            </a:r>
            <a:r>
              <a:rPr lang="pt-BR" sz="2400" dirty="0" smtClean="0"/>
              <a:t> socioeconômicas </a:t>
            </a:r>
            <a:r>
              <a:rPr lang="pt-BR" sz="2400" dirty="0"/>
              <a:t>e de saúde da mãe, bem como a inadequada assistência pré-natal, ao parto e ao recém-nascido.</a:t>
            </a:r>
          </a:p>
        </p:txBody>
      </p:sp>
    </p:spTree>
    <p:extLst>
      <p:ext uri="{BB962C8B-B14F-4D97-AF65-F5344CB8AC3E}">
        <p14:creationId xmlns:p14="http://schemas.microsoft.com/office/powerpoint/2010/main" val="28135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Neonatal Tardia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15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63883" cy="4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Neonatal Tardia –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" name="Picture 2" descr="C:\Users\André\Desktop\SDH\SAU15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04633" cy="50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Neonatal Tardia - </a:t>
            </a: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15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23" y="1596610"/>
            <a:ext cx="6577037" cy="49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86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Neonatal Tardia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15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6" y="1597433"/>
            <a:ext cx="6628854" cy="49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87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Neonatal Tardia - </a:t>
            </a: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2" name="Picture 2" descr="C:\Users\André\Desktop\SDH\SAU15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de Mortalidade Pós-Neonatal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853134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89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420888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óbitos de 28 a 364 dias de vida completos, por mil nascidos vivos, na população residente em determinado espaço geográfico, no ano considerado.</a:t>
            </a:r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3284984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Fontes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48916" y="3782471"/>
            <a:ext cx="77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03200" algn="just">
              <a:buFont typeface="+mj-lt"/>
              <a:buAutoNum type="arabicPeriod"/>
            </a:pPr>
            <a:r>
              <a:rPr lang="pt-BR" dirty="0" smtClean="0"/>
              <a:t>Ministério da Súde - </a:t>
            </a:r>
            <a:r>
              <a:rPr lang="pt-BR" dirty="0"/>
              <a:t>Sistema de Informações sobre Mortalidade </a:t>
            </a:r>
            <a:r>
              <a:rPr lang="pt-BR" dirty="0" smtClean="0"/>
              <a:t>(</a:t>
            </a:r>
            <a:r>
              <a:rPr lang="pt-BR" b="1" dirty="0" smtClean="0"/>
              <a:t>SIM</a:t>
            </a:r>
            <a:r>
              <a:rPr lang="pt-BR" dirty="0" smtClean="0"/>
              <a:t>)</a:t>
            </a:r>
          </a:p>
          <a:p>
            <a:pPr marL="355600" lvl="1" indent="-203200" algn="just">
              <a:buFont typeface="+mj-lt"/>
              <a:buAutoNum type="arabicPeriod"/>
            </a:pPr>
            <a:r>
              <a:rPr lang="pt-BR" dirty="0"/>
              <a:t>Ministério da </a:t>
            </a:r>
            <a:r>
              <a:rPr lang="pt-BR" dirty="0" smtClean="0"/>
              <a:t>Saúde - 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438004"/>
            <a:ext cx="8179692" cy="163810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</a:t>
            </a:r>
            <a:r>
              <a:rPr lang="pt-BR" sz="1800" dirty="0" smtClean="0"/>
              <a:t>:</a:t>
            </a:r>
          </a:p>
          <a:p>
            <a:pPr marL="152400" lvl="1" algn="just"/>
            <a:r>
              <a:rPr lang="pt-BR" sz="1800" b="0" dirty="0" smtClean="0"/>
              <a:t>(</a:t>
            </a:r>
            <a:r>
              <a:rPr lang="pt-BR" sz="1800" b="0" dirty="0"/>
              <a:t>X/Y) x 1.000</a:t>
            </a:r>
          </a:p>
          <a:p>
            <a:pPr marL="152400" lvl="1" algn="just"/>
            <a:r>
              <a:rPr lang="pt-BR" sz="1800" b="0" dirty="0"/>
              <a:t>X= Número de óbitos de residentes de 28 a 364 dias de idade</a:t>
            </a:r>
          </a:p>
          <a:p>
            <a:pPr marL="152400" lvl="1" algn="just"/>
            <a:r>
              <a:rPr lang="pt-BR" sz="1800" b="0" dirty="0"/>
              <a:t>Y= Número de nascidos vivos de mães residentes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792088"/>
          </a:xfrm>
        </p:spPr>
        <p:txBody>
          <a:bodyPr/>
          <a:lstStyle/>
          <a:p>
            <a:r>
              <a:rPr lang="pt-BR" sz="4000" b="1" dirty="0" smtClean="0"/>
              <a:t>Metodologia: Lacunas Identificadas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392488" cy="4525963"/>
          </a:xfrm>
        </p:spPr>
        <p:txBody>
          <a:bodyPr/>
          <a:lstStyle/>
          <a:p>
            <a:pPr algn="just"/>
            <a:r>
              <a:rPr lang="pt-BR" sz="2000" dirty="0"/>
              <a:t>Acesso a medicamentos no SUS</a:t>
            </a:r>
          </a:p>
          <a:p>
            <a:pPr algn="just"/>
            <a:r>
              <a:rPr lang="pt-BR" sz="2000" dirty="0"/>
              <a:t>Habeas </a:t>
            </a:r>
            <a:r>
              <a:rPr lang="pt-BR" sz="2000" dirty="0" smtClean="0"/>
              <a:t>Corpus e acompanhamento de processos judiciais</a:t>
            </a:r>
            <a:endParaRPr lang="pt-BR" sz="2000" dirty="0"/>
          </a:p>
          <a:p>
            <a:pPr algn="just"/>
            <a:r>
              <a:rPr lang="pt-BR" sz="2000" dirty="0"/>
              <a:t>Acordos e </a:t>
            </a:r>
            <a:r>
              <a:rPr lang="pt-BR" sz="2000" dirty="0" smtClean="0"/>
              <a:t>negociações coletivas</a:t>
            </a:r>
            <a:endParaRPr lang="pt-BR" sz="2000" dirty="0"/>
          </a:p>
          <a:p>
            <a:pPr algn="just"/>
            <a:r>
              <a:rPr lang="pt-BR" sz="2000" dirty="0" smtClean="0"/>
              <a:t>Analfabetismo </a:t>
            </a:r>
            <a:r>
              <a:rPr lang="pt-BR" sz="2000" dirty="0"/>
              <a:t>funcional</a:t>
            </a:r>
          </a:p>
          <a:p>
            <a:pPr algn="just"/>
            <a:r>
              <a:rPr lang="pt-BR" sz="2000" dirty="0"/>
              <a:t>Assistência a desastres naturais</a:t>
            </a:r>
          </a:p>
          <a:p>
            <a:pPr algn="just"/>
            <a:r>
              <a:rPr lang="pt-BR" sz="2000" dirty="0"/>
              <a:t>Contaminação de solo</a:t>
            </a:r>
          </a:p>
          <a:p>
            <a:pPr algn="just"/>
            <a:r>
              <a:rPr lang="pt-BR" sz="2000" dirty="0"/>
              <a:t>Demanda por regularização fundiária para populações </a:t>
            </a:r>
            <a:r>
              <a:rPr lang="pt-BR" sz="2000" dirty="0" smtClean="0"/>
              <a:t>tradicionais</a:t>
            </a:r>
            <a:endParaRPr lang="pt-BR" sz="2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244280" cy="4525963"/>
          </a:xfrm>
        </p:spPr>
        <p:txBody>
          <a:bodyPr/>
          <a:lstStyle/>
          <a:p>
            <a:pPr algn="just"/>
            <a:r>
              <a:rPr lang="pt-BR" sz="2000" dirty="0"/>
              <a:t>Execuções extrajudiciais</a:t>
            </a:r>
          </a:p>
          <a:p>
            <a:pPr algn="just"/>
            <a:r>
              <a:rPr lang="pt-BR" sz="2000" dirty="0" smtClean="0"/>
              <a:t>Fragmentação </a:t>
            </a:r>
            <a:r>
              <a:rPr lang="pt-BR" sz="2000" dirty="0"/>
              <a:t>dos sindicatos</a:t>
            </a:r>
          </a:p>
          <a:p>
            <a:pPr algn="just"/>
            <a:r>
              <a:rPr lang="pt-BR" sz="2000" dirty="0" smtClean="0"/>
              <a:t>Qualificação </a:t>
            </a:r>
            <a:r>
              <a:rPr lang="pt-BR" sz="2000" dirty="0"/>
              <a:t>profissional e aprendizagem</a:t>
            </a:r>
            <a:endParaRPr lang="pt-BR" sz="2000" dirty="0" smtClean="0"/>
          </a:p>
          <a:p>
            <a:pPr algn="just"/>
            <a:r>
              <a:rPr lang="pt-BR" sz="2000" dirty="0" smtClean="0"/>
              <a:t>Reabilitação </a:t>
            </a:r>
            <a:r>
              <a:rPr lang="pt-BR" sz="2000" dirty="0"/>
              <a:t>profissional</a:t>
            </a:r>
          </a:p>
          <a:p>
            <a:pPr algn="just"/>
            <a:r>
              <a:rPr lang="pt-BR" sz="2000" dirty="0" smtClean="0"/>
              <a:t>Saúde mental</a:t>
            </a:r>
            <a:endParaRPr lang="pt-BR" sz="2000" dirty="0"/>
          </a:p>
          <a:p>
            <a:pPr algn="just"/>
            <a:r>
              <a:rPr lang="pt-BR" sz="2000" dirty="0"/>
              <a:t>Tempo de espera em estabelecimentos de saúde</a:t>
            </a:r>
          </a:p>
          <a:p>
            <a:pPr algn="just"/>
            <a:r>
              <a:rPr lang="pt-BR" sz="2000" dirty="0" smtClean="0"/>
              <a:t>Educação em Direitos Humanos</a:t>
            </a:r>
          </a:p>
          <a:p>
            <a:pPr algn="just"/>
            <a:r>
              <a:rPr lang="pt-BR" sz="2000" dirty="0" err="1" smtClean="0"/>
              <a:t>Vitimização</a:t>
            </a:r>
            <a:r>
              <a:rPr lang="pt-BR" sz="2000" dirty="0" smtClean="0"/>
              <a:t> da população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8D08-021C-4742-A009-B99CD93E245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6A689-3FDE-40E4-8BF6-3CFA7A19E9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22152" y="2075364"/>
            <a:ext cx="1809527" cy="495746"/>
          </a:xfrm>
        </p:spPr>
        <p:txBody>
          <a:bodyPr/>
          <a:lstStyle/>
          <a:p>
            <a:r>
              <a:rPr lang="pt-BR" sz="2000" dirty="0" smtClean="0"/>
              <a:t>Interpretação: </a:t>
            </a:r>
            <a:endParaRPr lang="pt-BR" sz="2000" dirty="0"/>
          </a:p>
        </p:txBody>
      </p:sp>
      <p:sp>
        <p:nvSpPr>
          <p:cNvPr id="9" name="Rectangle 16"/>
          <p:cNvSpPr/>
          <p:nvPr/>
        </p:nvSpPr>
        <p:spPr>
          <a:xfrm>
            <a:off x="611560" y="272343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/>
              <a:t>Estima o risco de um nascido vivo morrer dos 28 aos 364 dias de vida</a:t>
            </a:r>
            <a:r>
              <a:rPr lang="pt-BR" sz="2400" dirty="0" smtClean="0"/>
              <a:t>. De </a:t>
            </a:r>
            <a:r>
              <a:rPr lang="pt-BR" sz="2400" dirty="0"/>
              <a:t>maneira geral, denota o desenvolvimento socioeconômico e a </a:t>
            </a:r>
            <a:r>
              <a:rPr lang="pt-BR" sz="2400" dirty="0" err="1"/>
              <a:t>infra-estrutura</a:t>
            </a:r>
            <a:r>
              <a:rPr lang="pt-BR" sz="2400" dirty="0"/>
              <a:t> ambiental, que </a:t>
            </a:r>
            <a:r>
              <a:rPr lang="pt-BR" sz="2400" dirty="0" err="1" smtClean="0"/>
              <a:t>ondicionam</a:t>
            </a:r>
            <a:r>
              <a:rPr lang="pt-BR" sz="2400" dirty="0" smtClean="0"/>
              <a:t> </a:t>
            </a:r>
            <a:r>
              <a:rPr lang="pt-BR" sz="2400" dirty="0"/>
              <a:t>a desnutrição infantil e as infecções a ela associadas. O acesso e a qualidade dos recursos disponíveis para atenção à saúde materno-infantil são também determinantes da mortalidade nesse grupo etário.</a:t>
            </a:r>
          </a:p>
          <a:p>
            <a:pPr algn="just"/>
            <a:r>
              <a:rPr lang="pt-BR" sz="2400" dirty="0"/>
              <a:t>    Quando a taxa de mortalidade infantil é alta, a mortalidade pós-neonatal é, frequentemente, o componente mais elevado.</a:t>
            </a:r>
          </a:p>
        </p:txBody>
      </p:sp>
    </p:spTree>
    <p:extLst>
      <p:ext uri="{BB962C8B-B14F-4D97-AF65-F5344CB8AC3E}">
        <p14:creationId xmlns:p14="http://schemas.microsoft.com/office/powerpoint/2010/main" val="28135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91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Pós-Neonatal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1026" name="Picture 2" descr="C:\Users\André\Desktop\SDH\SAU16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89286"/>
            <a:ext cx="6480720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92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Pós-Neonatal – </a:t>
            </a:r>
            <a:r>
              <a:rPr lang="pt-BR" sz="2400" b="1" dirty="0" smtClean="0">
                <a:latin typeface="+mn-lt"/>
              </a:rPr>
              <a:t>por Estado</a:t>
            </a:r>
            <a:endParaRPr lang="pt-BR" sz="2800" b="1" dirty="0">
              <a:latin typeface="+mn-lt"/>
            </a:endParaRPr>
          </a:p>
        </p:txBody>
      </p:sp>
      <p:pic>
        <p:nvPicPr>
          <p:cNvPr id="2050" name="Picture 2" descr="C:\Users\André\Desktop\SDH\SAU16\esta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73" y="1484784"/>
            <a:ext cx="6762403" cy="50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93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Pós-Neonatal - </a:t>
            </a:r>
            <a:r>
              <a:rPr lang="pt-BR" sz="2400" b="1" dirty="0" smtClean="0"/>
              <a:t>por Região</a:t>
            </a:r>
            <a:endParaRPr lang="pt-BR" sz="2400" b="1" dirty="0">
              <a:latin typeface="+mn-lt"/>
            </a:endParaRPr>
          </a:p>
        </p:txBody>
      </p:sp>
      <p:pic>
        <p:nvPicPr>
          <p:cNvPr id="10242" name="Picture 2" descr="C:\Users\André\Desktop\SDH\SAU16\SH-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65800" cy="49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94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Pós-Neonatal - </a:t>
            </a:r>
            <a:r>
              <a:rPr lang="pt-BR" sz="2400" b="1" dirty="0" smtClean="0">
                <a:latin typeface="+mn-lt"/>
              </a:rPr>
              <a:t>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Raça/Cor</a:t>
            </a:r>
            <a:endParaRPr lang="pt-BR" sz="2400" b="1" dirty="0">
              <a:latin typeface="+mn-lt"/>
            </a:endParaRPr>
          </a:p>
        </p:txBody>
      </p:sp>
      <p:pic>
        <p:nvPicPr>
          <p:cNvPr id="6146" name="Picture 2" descr="C:\Users\André\Desktop\SDH\SAU16\regiaoXra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3"/>
            <a:ext cx="662473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95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26392" y="764704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/>
              <a:t>Taxa de </a:t>
            </a:r>
            <a:r>
              <a:rPr lang="pt-BR" sz="2800" b="1" dirty="0" smtClean="0"/>
              <a:t>Mortalidade Pós-Neonatal - </a:t>
            </a:r>
            <a:r>
              <a:rPr lang="pt-BR" sz="2400" b="1" dirty="0" smtClean="0">
                <a:latin typeface="+mn-lt"/>
              </a:rPr>
              <a:t>por Região </a:t>
            </a:r>
            <a:r>
              <a:rPr lang="pt-BR" sz="2400" b="1" i="1" dirty="0" smtClean="0">
                <a:latin typeface="+mn-lt"/>
              </a:rPr>
              <a:t>vs.</a:t>
            </a:r>
            <a:r>
              <a:rPr lang="pt-BR" sz="2400" b="1" dirty="0" smtClean="0">
                <a:latin typeface="+mn-lt"/>
              </a:rPr>
              <a:t> Sexo</a:t>
            </a:r>
            <a:endParaRPr lang="pt-BR" sz="2400" b="1" dirty="0">
              <a:latin typeface="+mn-lt"/>
            </a:endParaRPr>
          </a:p>
        </p:txBody>
      </p:sp>
      <p:pic>
        <p:nvPicPr>
          <p:cNvPr id="7170" name="Picture 2" descr="C:\Users\André\Desktop\SDH\SAU16\regiaoXsex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915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de mortalidade infantil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Sistema Nacional de Indicadores de Direitos Humanos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690D9-48BB-4EEC-8057-1B7500823E6B}" type="slidenum">
              <a:rPr lang="pt-BR" smtClean="0"/>
              <a:pPr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6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597248" y="1853134"/>
            <a:ext cx="1809527" cy="495746"/>
          </a:xfrm>
        </p:spPr>
        <p:txBody>
          <a:bodyPr/>
          <a:lstStyle/>
          <a:p>
            <a:r>
              <a:rPr lang="pt-BR" sz="2000" dirty="0" smtClean="0"/>
              <a:t>Definição: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97</a:t>
            </a:fld>
            <a:endParaRPr lang="pt-BR"/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2487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latin typeface="+mn-lt"/>
              </a:rPr>
              <a:t>O que representa o indicador?</a:t>
            </a:r>
            <a:endParaRPr lang="pt-BR" sz="4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676" y="2420888"/>
            <a:ext cx="801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Número de óbitos de menores de um ano de idade, por mil nascidos vivos, na população residente em determinado espaço geográfico, no ano considerado.</a:t>
            </a:r>
            <a:endParaRPr lang="pt-BR" dirty="0" smtClean="0"/>
          </a:p>
        </p:txBody>
      </p:sp>
      <p:sp>
        <p:nvSpPr>
          <p:cNvPr id="12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11560" y="3284984"/>
            <a:ext cx="2636192" cy="495746"/>
          </a:xfrm>
        </p:spPr>
        <p:txBody>
          <a:bodyPr/>
          <a:lstStyle/>
          <a:p>
            <a:r>
              <a:rPr lang="pt-BR" sz="2000" dirty="0" smtClean="0"/>
              <a:t>Fontes de Dados: </a:t>
            </a:r>
            <a:endParaRPr lang="pt-BR" sz="2000" dirty="0"/>
          </a:p>
        </p:txBody>
      </p:sp>
      <p:sp>
        <p:nvSpPr>
          <p:cNvPr id="18" name="Rectangle 17"/>
          <p:cNvSpPr/>
          <p:nvPr/>
        </p:nvSpPr>
        <p:spPr>
          <a:xfrm>
            <a:off x="648916" y="3782471"/>
            <a:ext cx="77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03200" algn="just">
              <a:buFont typeface="+mj-lt"/>
              <a:buAutoNum type="arabicPeriod"/>
            </a:pPr>
            <a:r>
              <a:rPr lang="pt-BR" dirty="0" smtClean="0"/>
              <a:t>Ministério da Súde - </a:t>
            </a:r>
            <a:r>
              <a:rPr lang="pt-BR" dirty="0"/>
              <a:t>Sistema de Informações sobre Mortalidade </a:t>
            </a:r>
            <a:r>
              <a:rPr lang="pt-BR" dirty="0" smtClean="0"/>
              <a:t>(</a:t>
            </a:r>
            <a:r>
              <a:rPr lang="pt-BR" b="1" dirty="0" smtClean="0"/>
              <a:t>SIM</a:t>
            </a:r>
            <a:r>
              <a:rPr lang="pt-BR" dirty="0" smtClean="0"/>
              <a:t>)</a:t>
            </a:r>
          </a:p>
          <a:p>
            <a:pPr marL="355600" lvl="1" indent="-203200" algn="just">
              <a:buFont typeface="+mj-lt"/>
              <a:buAutoNum type="arabicPeriod"/>
            </a:pPr>
            <a:r>
              <a:rPr lang="pt-BR" dirty="0"/>
              <a:t>Ministério da </a:t>
            </a:r>
            <a:r>
              <a:rPr lang="pt-BR" dirty="0" smtClean="0"/>
              <a:t>Saúde - Sistema </a:t>
            </a:r>
            <a:r>
              <a:rPr lang="pt-BR" dirty="0"/>
              <a:t>de Informações sobre Nascidos Vivos (</a:t>
            </a:r>
            <a:r>
              <a:rPr lang="pt-BR" b="1" dirty="0" smtClean="0"/>
              <a:t>SINASC</a:t>
            </a:r>
            <a:r>
              <a:rPr lang="pt-BR" dirty="0" smtClean="0"/>
              <a:t>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4756" y="4438004"/>
            <a:ext cx="8179692" cy="1638107"/>
          </a:xfrm>
        </p:spPr>
        <p:txBody>
          <a:bodyPr/>
          <a:lstStyle/>
          <a:p>
            <a:pPr marL="152400" lvl="1" algn="just"/>
            <a:r>
              <a:rPr lang="pt-BR" sz="1800" dirty="0"/>
              <a:t>Método de Cálculo:</a:t>
            </a:r>
          </a:p>
          <a:p>
            <a:pPr marL="152400" lvl="1" algn="just"/>
            <a:r>
              <a:rPr lang="pt-BR" sz="1800" b="0" dirty="0"/>
              <a:t>(X/Y) x 1.000</a:t>
            </a:r>
          </a:p>
          <a:p>
            <a:pPr marL="152400" lvl="1" algn="just"/>
            <a:r>
              <a:rPr lang="pt-BR" sz="1800" b="0" dirty="0"/>
              <a:t>X= Número de óbitos de residentes com menos de um ano de idade </a:t>
            </a:r>
          </a:p>
          <a:p>
            <a:pPr marL="152400" lvl="1" algn="just"/>
            <a:r>
              <a:rPr lang="pt-BR" sz="1800" b="0" dirty="0"/>
              <a:t>Y = Número de nascidos vivos de mães residentes</a:t>
            </a:r>
          </a:p>
        </p:txBody>
      </p:sp>
    </p:spTree>
    <p:extLst>
      <p:ext uri="{BB962C8B-B14F-4D97-AF65-F5344CB8AC3E}">
        <p14:creationId xmlns:p14="http://schemas.microsoft.com/office/powerpoint/2010/main" val="29161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6A689-3FDE-40E4-8BF6-3CFA7A19E9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622152" y="1340768"/>
            <a:ext cx="1809527" cy="495746"/>
          </a:xfrm>
        </p:spPr>
        <p:txBody>
          <a:bodyPr/>
          <a:lstStyle/>
          <a:p>
            <a:r>
              <a:rPr lang="pt-BR" sz="2000" dirty="0" smtClean="0"/>
              <a:t>Interpretação: </a:t>
            </a:r>
            <a:endParaRPr lang="pt-BR" sz="2000" dirty="0"/>
          </a:p>
        </p:txBody>
      </p:sp>
      <p:sp>
        <p:nvSpPr>
          <p:cNvPr id="9" name="Rectangle 16"/>
          <p:cNvSpPr/>
          <p:nvPr/>
        </p:nvSpPr>
        <p:spPr>
          <a:xfrm>
            <a:off x="611560" y="19888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Estima o risco de morte dos nascidos vivos durante o seu primeiro ano de vida</a:t>
            </a:r>
            <a:r>
              <a:rPr lang="pt-BR" dirty="0" smtClean="0"/>
              <a:t>. Reflete</a:t>
            </a:r>
            <a:r>
              <a:rPr lang="pt-BR" dirty="0"/>
              <a:t>, de maneira geral, as condições de desenvolvimento socioeconômico e </a:t>
            </a:r>
            <a:r>
              <a:rPr lang="pt-BR" dirty="0" smtClean="0"/>
              <a:t> </a:t>
            </a:r>
            <a:r>
              <a:rPr lang="pt-BR" dirty="0" err="1" smtClean="0"/>
              <a:t>infra-estrutura</a:t>
            </a:r>
            <a:r>
              <a:rPr lang="pt-BR" dirty="0" smtClean="0"/>
              <a:t> </a:t>
            </a:r>
            <a:r>
              <a:rPr lang="pt-BR" dirty="0"/>
              <a:t>ambiental, bem como o acesso e a qualidade dos recursos </a:t>
            </a:r>
            <a:r>
              <a:rPr lang="pt-BR" dirty="0" smtClean="0"/>
              <a:t>disponíveis </a:t>
            </a:r>
            <a:r>
              <a:rPr lang="pt-BR" dirty="0"/>
              <a:t>para atenção à saúde materna e da população infantil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Expressa um conjunto de causas de morte cuja composição é diferenciada entre os subgrupos de idade (ver componentes da mortalidade infantil, no item categorias de análise</a:t>
            </a:r>
            <a:r>
              <a:rPr lang="pt-BR" dirty="0" smtClean="0"/>
              <a:t>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Costuma-se classificar o valor da taxa como alto (50 por mil ou mais), médio (20 a 49) e baixo (menos de 20</a:t>
            </a:r>
            <a:r>
              <a:rPr lang="pt-BR" dirty="0" smtClean="0"/>
              <a:t>), </a:t>
            </a:r>
            <a:r>
              <a:rPr lang="pt-BR" dirty="0"/>
              <a:t>parâmetros esses que necessitam revisão periódica, em função de mudanças no perfil epidemiológico. Valores abaixo de 10 por mil são encontrados em vários países, mas deve-se considerar que taxas reduzidas podem estar encobrindo más condições de vida em segmentos sociais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28135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EB2-A5B5-43AF-BF00-F37E36D6DFBD}" type="slidenum">
              <a:rPr lang="pt-BR" smtClean="0"/>
              <a:pPr/>
              <a:t>99</a:t>
            </a:fld>
            <a:endParaRPr lang="pt-BR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008112"/>
          </a:xfrm>
        </p:spPr>
        <p:txBody>
          <a:bodyPr/>
          <a:lstStyle/>
          <a:p>
            <a:pPr>
              <a:defRPr/>
            </a:pPr>
            <a:r>
              <a:rPr lang="pt-BR" sz="2800" b="1" dirty="0" smtClean="0">
                <a:latin typeface="+mn-lt"/>
              </a:rPr>
              <a:t>Taxa de Mortalidade Infantil - </a:t>
            </a:r>
            <a:r>
              <a:rPr lang="pt-BR" sz="2400" b="1" dirty="0" smtClean="0">
                <a:latin typeface="+mn-lt"/>
              </a:rPr>
              <a:t>por Região</a:t>
            </a:r>
            <a:endParaRPr lang="pt-BR" sz="2800" b="1" dirty="0">
              <a:latin typeface="+mn-lt"/>
            </a:endParaRPr>
          </a:p>
        </p:txBody>
      </p:sp>
      <p:pic>
        <p:nvPicPr>
          <p:cNvPr id="1027" name="Picture 3" descr="C:\Users\André\Desktop\SDH\SAU12\regi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32" y="1628800"/>
            <a:ext cx="6580428" cy="49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ao_Apresentacao_SD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Padrao_Apresentacao_SDH</Template>
  <TotalTime>7228</TotalTime>
  <Words>6336</Words>
  <Application>Microsoft Office PowerPoint</Application>
  <PresentationFormat>Apresentação na tela (4:3)</PresentationFormat>
  <Paragraphs>814</Paragraphs>
  <Slides>149</Slides>
  <Notes>18</Notes>
  <HiddenSlides>123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149</vt:i4>
      </vt:variant>
    </vt:vector>
  </HeadingPairs>
  <TitlesOfParts>
    <vt:vector size="150" baseType="lpstr">
      <vt:lpstr>Padrao_Apresentacao_SDH</vt:lpstr>
      <vt:lpstr>Sistema Nacional de Indicadores em Direitos Humanos:   O que é, como está sendo desenvolvido e para que serve</vt:lpstr>
      <vt:lpstr>Sistemas de Indicadores no Brasil</vt:lpstr>
      <vt:lpstr>O Sistema Nacional: O que é</vt:lpstr>
      <vt:lpstr>O Sistema Nacional: Objetivos</vt:lpstr>
      <vt:lpstr>O Sistema Nacional: Histórico</vt:lpstr>
      <vt:lpstr>Construção do Sistema Nacional</vt:lpstr>
      <vt:lpstr>Metodologia: Conceitos Basilares</vt:lpstr>
      <vt:lpstr>Metodologia: Conceitos Basilares</vt:lpstr>
      <vt:lpstr>Metodologia: Lacunas Identificadas</vt:lpstr>
      <vt:lpstr>Metodologia: Conceitos Basilares</vt:lpstr>
      <vt:lpstr>Metodologia: GTEs</vt:lpstr>
      <vt:lpstr>Metodologia: Escolhas</vt:lpstr>
      <vt:lpstr>Metodologia: Etapas de Trabalhos</vt:lpstr>
      <vt:lpstr>Metodologia: Aplicações</vt:lpstr>
      <vt:lpstr>Metodologia: Aplicações</vt:lpstr>
      <vt:lpstr>Sistema Nacional de Indicadores em Direitos Humanos:   Direitos, Atributos e Indicadores</vt:lpstr>
      <vt:lpstr>Direitos e atributos</vt:lpstr>
      <vt:lpstr>Direitos e atributos</vt:lpstr>
      <vt:lpstr>Direitos e atributos</vt:lpstr>
      <vt:lpstr>Saúde: Atributos e Indicadores</vt:lpstr>
      <vt:lpstr>Saúde: Atributos e Indicadores</vt:lpstr>
      <vt:lpstr>Saúde: Atributos e Indicadores</vt:lpstr>
      <vt:lpstr>Saúde: Atributos e Indicadores</vt:lpstr>
      <vt:lpstr>Saúde: Atributos e Indicadores</vt:lpstr>
      <vt:lpstr>Vida: Atributos e Indicadores</vt:lpstr>
      <vt:lpstr>Vida: Atributos e Indicadores</vt:lpstr>
      <vt:lpstr>Vida: Atributos e Indicadores</vt:lpstr>
      <vt:lpstr>Vida: Atributos e Indicadores</vt:lpstr>
      <vt:lpstr>Trabalho: Atributos e Indicadores</vt:lpstr>
      <vt:lpstr>Trabalho: Atributos e Indicadores</vt:lpstr>
      <vt:lpstr>Trabalho: Atributos e Indicadores</vt:lpstr>
      <vt:lpstr>Trabalho: Atributos e Indicadores</vt:lpstr>
      <vt:lpstr>Educação: Atributos e Indicadores</vt:lpstr>
      <vt:lpstr>Educação: Atributos e Indicadores</vt:lpstr>
      <vt:lpstr>Educação: Atributos e Indicadores</vt:lpstr>
      <vt:lpstr>Educação: Atributos e Indicadores</vt:lpstr>
      <vt:lpstr>Educação: Atributos e Indicadores</vt:lpstr>
      <vt:lpstr>Meio Ambiente: Atributos e Indicadores</vt:lpstr>
      <vt:lpstr>Meio Ambiente: Atributos e Indicadores</vt:lpstr>
      <vt:lpstr>Meio Ambiente: Atributos e Indicadores</vt:lpstr>
      <vt:lpstr>Meio Ambiente: Atributos e Indicadores</vt:lpstr>
      <vt:lpstr>Meio Ambiente: Atributos e Indicadores</vt:lpstr>
      <vt:lpstr>Meio ambiente: Atributos e Indicadores</vt:lpstr>
      <vt:lpstr>Alimentação Adequada: Atributos e Indicadores</vt:lpstr>
      <vt:lpstr>Sistema Nacional de Indicadores em Direitos Humanos:   Exemplos de Indicadores: SAÚDE  RESULTADOS PRELIMINARES</vt:lpstr>
      <vt:lpstr>Cobertura de Consultas Pré-Natal – 2010 </vt:lpstr>
      <vt:lpstr>O que representa o indicador?</vt:lpstr>
      <vt:lpstr>O que representa o indicador?</vt:lpstr>
      <vt:lpstr>Cobertura de Consultas Pré-Natal (nenhuma consulta) por Região</vt:lpstr>
      <vt:lpstr>Cobertura de Consultas Pré-Natal (1 a 3 consultas) por Região</vt:lpstr>
      <vt:lpstr>Cobertura de Consultas Pré-Natal (4 a 6 consultas) por Região</vt:lpstr>
      <vt:lpstr>Cobertura de Consultas Pré-Natal (7 ou mais consultas) por Região</vt:lpstr>
      <vt:lpstr>Cobertura de Consultas Pré-Natal - Brasil</vt:lpstr>
      <vt:lpstr>Cobertura de Consultas Pré-Natal - Nordeste</vt:lpstr>
      <vt:lpstr>Cobertura de Consultas Pré-Natal por Região</vt:lpstr>
      <vt:lpstr>Cobertura de Consultas Pré-Natal (nenhuma consulta) por Região</vt:lpstr>
      <vt:lpstr>Cobertura de Consultas Pré-Natal (1 a 3 consultas) por Região</vt:lpstr>
      <vt:lpstr>Cobertura de Consultas Pré-Natal (4 a 6 consultas) por Região</vt:lpstr>
      <vt:lpstr>Cobertura de Consultas Pré-Natal (7 ou mais consultas) por Região</vt:lpstr>
      <vt:lpstr>Cobertura de Consultas Pré-Natal (nenhuma consulta) por estado</vt:lpstr>
      <vt:lpstr>Cobertura de Consultas Pré-Natal (1 a 3 consultas) por estado</vt:lpstr>
      <vt:lpstr>Cobertura de Consultas Pré-Natal (4 a 6 consultas) por estado</vt:lpstr>
      <vt:lpstr>Cobertura de Consultas Pré-Natal (7 ou mais consultas) por estado</vt:lpstr>
      <vt:lpstr>Cobertura de Consultas Pré-Natal (nenhuma consulta) por região vs. idade</vt:lpstr>
      <vt:lpstr>Cobertura de Consultas Pré-Natal (1 a 3 consultas) por região vs. idade</vt:lpstr>
      <vt:lpstr>Cobertura de Consultas Pré-Natal (4 a 6 consultas) por região vs. idade</vt:lpstr>
      <vt:lpstr>Cobertura de Consultas Pré-Natal (7 ou mais consultas) por região vs. idade</vt:lpstr>
      <vt:lpstr>Cobertura de Consultas Pré-Natal (nenhuma consulta) por região vs. raça</vt:lpstr>
      <vt:lpstr>Cobertura de Consultas Pré-Natal (1 a 3 consultas) por região vs. raça</vt:lpstr>
      <vt:lpstr>Cobertura de Consultas Pré-Natal (4 a 6 consultas) por região vs. raça</vt:lpstr>
      <vt:lpstr>Cobertura de Consultas Pré-Natal (7 ou mais consultas) por região vs. raça</vt:lpstr>
      <vt:lpstr>Taxa de Mortalidade Neonatal Precoce </vt:lpstr>
      <vt:lpstr>O que representa o indicador?</vt:lpstr>
      <vt:lpstr>Apresentação do PowerPoint</vt:lpstr>
      <vt:lpstr>Taxa de Mortalidade Neonatal Precoce - por Região</vt:lpstr>
      <vt:lpstr>Taxa de Mortalidade Neonatal Precoce - por Região</vt:lpstr>
      <vt:lpstr>Taxa de Mortalidade Neonatal Precoce – por Estado</vt:lpstr>
      <vt:lpstr>Taxa de Mortalidade Neonatal Precoce - Região vs. Raça/Cor</vt:lpstr>
      <vt:lpstr>Taxa de Mortalidade Neonatal Precoce - por Região vs. Sexo</vt:lpstr>
      <vt:lpstr>Taxa de Mortalidade Neonatal Tardia </vt:lpstr>
      <vt:lpstr>O que representa o indicador?</vt:lpstr>
      <vt:lpstr>Apresentação do PowerPoint</vt:lpstr>
      <vt:lpstr>Taxa de Mortalidade Neonatal Tardia - por Região</vt:lpstr>
      <vt:lpstr>Taxa de Mortalidade Neonatal Tardia – por Estado</vt:lpstr>
      <vt:lpstr>Taxa de Mortalidade Neonatal Tardia - por Região</vt:lpstr>
      <vt:lpstr>Taxa de Mortalidade Neonatal Tardia - Região vs. Raça/Cor</vt:lpstr>
      <vt:lpstr>Taxa de Mortalidade Neonatal Tardia - por Região vs. Sexo</vt:lpstr>
      <vt:lpstr>Taxa de Mortalidade Pós-Neonatal </vt:lpstr>
      <vt:lpstr>O que representa o indicador?</vt:lpstr>
      <vt:lpstr>Apresentação do PowerPoint</vt:lpstr>
      <vt:lpstr>Taxa de Mortalidade Pós-Neonatal - por Região</vt:lpstr>
      <vt:lpstr>Taxa de Mortalidade Pós-Neonatal – por Estado</vt:lpstr>
      <vt:lpstr>Taxa de Mortalidade Pós-Neonatal - por Região</vt:lpstr>
      <vt:lpstr>Taxa de Mortalidade Pós-Neonatal - Região vs. Raça/Cor</vt:lpstr>
      <vt:lpstr>Taxa de Mortalidade Pós-Neonatal - por Região vs. Sexo</vt:lpstr>
      <vt:lpstr>Taxa de mortalidade infantil </vt:lpstr>
      <vt:lpstr>O que representa o indicador?</vt:lpstr>
      <vt:lpstr>Apresentação do PowerPoint</vt:lpstr>
      <vt:lpstr>Taxa de Mortalidade Infantil - por Região</vt:lpstr>
      <vt:lpstr>Taxa de Mortalidade Infantil - por Raça/Cor</vt:lpstr>
      <vt:lpstr>Taxa de Mortalidade Infantil – por Estado</vt:lpstr>
      <vt:lpstr>Taxa de Mortalidade Infantil - Região vs. Raça/Cor</vt:lpstr>
      <vt:lpstr>Taxa de Mortalidade Infantil - por Região vs. Sexo</vt:lpstr>
      <vt:lpstr>SAÚDE: Taxa de Mortalidade na Infância </vt:lpstr>
      <vt:lpstr>O que representa o indicador?</vt:lpstr>
      <vt:lpstr>Taxa de Mortalidade na Infância - Região</vt:lpstr>
      <vt:lpstr>Taxa de Mortalidade na Infância - Região</vt:lpstr>
      <vt:lpstr>Taxa de Mortalidade na Infância – Estado</vt:lpstr>
      <vt:lpstr>Taxa de Mortalidade na Infância - Raça/Cor</vt:lpstr>
      <vt:lpstr>Taxa de Mortalidade na Infância - Região vs. Raça/Cor</vt:lpstr>
      <vt:lpstr>Taxa de Mortalidade na Infância - Região vs. Sexo</vt:lpstr>
      <vt:lpstr>Taxa de Internações por Doença Diarreica Aguda em Menores de 5 Anos de Idade </vt:lpstr>
      <vt:lpstr>O que representa o indicador?</vt:lpstr>
      <vt:lpstr>Taxa de Internações por Doença Diarreica Aguda em Menores de 5 Anos de Idade - por Região</vt:lpstr>
      <vt:lpstr>Taxa de Internações por Doença Diarreica Aguda em Menores de 5 Anos de Idade - por Região</vt:lpstr>
      <vt:lpstr>Taxa de Internações por Doença Diarreica Aguda em Menores de 5 Anos de Idade - por Estado</vt:lpstr>
      <vt:lpstr>Taxa de Internações por Doença Diarreica Aguda em Menores de 5 Anos de Idade - por Região vs. Raça/Cor</vt:lpstr>
      <vt:lpstr>Taxa de Internações por Infecção Respiratória Aguda em Menores de 5 Anos de Idade </vt:lpstr>
      <vt:lpstr>O que representa o indicador?</vt:lpstr>
      <vt:lpstr>Taxa de Internações por Infecção Respiratória Aguda em Menores de 5 Anos de Idade - por Região</vt:lpstr>
      <vt:lpstr>Taxa de Internações por Infecção Respiratória Aguda em Menores de 5 Anos de Idade - por Região</vt:lpstr>
      <vt:lpstr>Taxa de Internações por Infecção Respiratória Aguda em Menores de 5 Anos de Idade - por Estado</vt:lpstr>
      <vt:lpstr>Taxa de Internações por Infecção Respiratória Aguda em Menores de 5 Anos de Idade - por Região vs. Raça/Cor</vt:lpstr>
      <vt:lpstr>Taxa de Internações por Infecção Respiratória Aguda em Menores de 5 Anos de Idade - por Região vs. Sexo</vt:lpstr>
      <vt:lpstr>MEIO AMBIENTE: COBERTURA DE ESGOTAMENTO Sanitário</vt:lpstr>
      <vt:lpstr>O que representa o indicador?</vt:lpstr>
      <vt:lpstr>Apresentação do PowerPoint</vt:lpstr>
      <vt:lpstr>Cobertura de Esgotamento Sanitário segundo</vt:lpstr>
      <vt:lpstr>Cobertura de Esgotamento Sanitário – Brasil e Estados</vt:lpstr>
      <vt:lpstr>Apresentação do PowerPoint</vt:lpstr>
      <vt:lpstr>Apresentação do PowerPoint</vt:lpstr>
      <vt:lpstr>Apresentação do PowerPoint</vt:lpstr>
      <vt:lpstr>Mortalidade Proporcional por Acidente de Trabalho  </vt:lpstr>
      <vt:lpstr>O que representa o indicador?</vt:lpstr>
      <vt:lpstr>Mortalidade Proporcional por Acidente de Trabalho por Região</vt:lpstr>
      <vt:lpstr>Mortalidade Proporcional por Acidente de Trabalho por Estado</vt:lpstr>
      <vt:lpstr>Mortalidade Proporcional por Acidente de Trabalho por idade</vt:lpstr>
      <vt:lpstr>Mortalidade Proporcional por Acidente de Trabalho por Região vs. Raça/Cor</vt:lpstr>
      <vt:lpstr>Mortalidade Proporcional por Acidente de Trabalho por Região vs. Sexo</vt:lpstr>
      <vt:lpstr>Mortalidade Proporcional por Acidente de Trabalho por Região</vt:lpstr>
      <vt:lpstr>Proporção de Parto Normal </vt:lpstr>
      <vt:lpstr>O que representa o indicador?</vt:lpstr>
      <vt:lpstr>Proporção de Parto Normal - por Região</vt:lpstr>
      <vt:lpstr>Proporção de Parto Normal - por Região</vt:lpstr>
      <vt:lpstr>Proporção de Parto Normal – por Estado</vt:lpstr>
      <vt:lpstr>Proporção de Parto Normal - Região vs. Raça/Cor</vt:lpstr>
      <vt:lpstr>Proporção de Parto Normal - por Região vs. Idade da Mãe</vt:lpstr>
      <vt:lpstr>Fórum Mundial de Direitos Humanos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Darlan Aragão Mesquita</dc:creator>
  <cp:lastModifiedBy>SDH</cp:lastModifiedBy>
  <cp:revision>231</cp:revision>
  <cp:lastPrinted>2013-02-15T16:20:30Z</cp:lastPrinted>
  <dcterms:created xsi:type="dcterms:W3CDTF">2012-12-12T12:30:28Z</dcterms:created>
  <dcterms:modified xsi:type="dcterms:W3CDTF">2013-09-04T19:30:59Z</dcterms:modified>
</cp:coreProperties>
</file>