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59" r:id="rId3"/>
    <p:sldId id="266" r:id="rId4"/>
    <p:sldId id="268" r:id="rId5"/>
    <p:sldId id="269" r:id="rId6"/>
    <p:sldId id="261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2" r:id="rId19"/>
    <p:sldId id="287" r:id="rId20"/>
    <p:sldId id="288" r:id="rId21"/>
    <p:sldId id="289" r:id="rId22"/>
    <p:sldId id="290" r:id="rId23"/>
    <p:sldId id="291" r:id="rId24"/>
    <p:sldId id="294" r:id="rId25"/>
    <p:sldId id="311" r:id="rId26"/>
    <p:sldId id="306" r:id="rId27"/>
    <p:sldId id="313" r:id="rId28"/>
    <p:sldId id="312" r:id="rId29"/>
    <p:sldId id="283" r:id="rId30"/>
    <p:sldId id="286" r:id="rId31"/>
    <p:sldId id="284" r:id="rId32"/>
    <p:sldId id="295" r:id="rId33"/>
    <p:sldId id="296" r:id="rId34"/>
    <p:sldId id="298" r:id="rId35"/>
    <p:sldId id="299" r:id="rId36"/>
    <p:sldId id="302" r:id="rId37"/>
    <p:sldId id="300" r:id="rId38"/>
    <p:sldId id="301" r:id="rId39"/>
    <p:sldId id="303" r:id="rId40"/>
    <p:sldId id="304" r:id="rId41"/>
    <p:sldId id="305" r:id="rId42"/>
    <p:sldId id="285" r:id="rId43"/>
    <p:sldId id="263" r:id="rId44"/>
    <p:sldId id="292" r:id="rId45"/>
    <p:sldId id="314" r:id="rId46"/>
    <p:sldId id="293" r:id="rId47"/>
    <p:sldId id="264" r:id="rId48"/>
    <p:sldId id="309" r:id="rId49"/>
    <p:sldId id="310" r:id="rId50"/>
    <p:sldId id="316" r:id="rId51"/>
    <p:sldId id="308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B561-0820-413F-AA55-428DA0CA466F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0B297-A2BF-417E-9D35-A8B1C82BD8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937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75AD-BB40-4A95-9C09-E23813EBCB2A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C962-6B08-4999-AA10-85909BACE1D5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9E31-8342-42E7-AFA4-3D4AD3FC4C1C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9F31-7E30-4F41-A742-BF9B8DD3CFD9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35D-635C-4E81-BB30-6389D9D00595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DA7A-8D00-4E6D-BF5F-1DBDC47EEC4F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2EA-F584-42D9-963F-BA57ACADA512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53D5-E8FE-4930-8F25-81E91C991E40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7D3D-D2B4-4C4A-83FC-A47E3866DC08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D54-017E-4ADF-B368-888A49E00BC4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4A4B-EAC1-493B-9D2D-96AEF5840561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91FB-E477-4C47-A5B8-3CF69E2D155C}" type="datetime1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0249-EA6F-47FE-8483-5CD2501301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823071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Análise da Situação de Saúde na Região Nordeste com foco nos Determinantes Sociais da Saúde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64088" y="4941168"/>
            <a:ext cx="2880320" cy="108012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Eduardo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Freese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spcBef>
                <a:spcPts val="0"/>
              </a:spcBef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Eduarda Cesse*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logoDSSnordeste_cur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08"/>
            <a:ext cx="6333744" cy="2380488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0" y="6165304"/>
            <a:ext cx="9144000" cy="351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*Docentes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-Pesquisadores do Dep. de Saúde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Coletiva-Nesc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CPqAM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Fiocruz-PE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44624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776" y="692696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340768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1560" y="295804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Início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1ª República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(1889) e início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Federalismo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no Brasil com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1ª Constituição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(1891). 	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3102059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556792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XIX e XX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3875564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Reduzidos investimentos em políticas públicas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e, particularmente, de saúde no final do Século XIX e início do Século XX foram determinantes para a predominância e negligenciamento de doenças infecciosas e parasitárias, epidêmicas e endêmicas.	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51520" y="401958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611560" y="555033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Alternância de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períodos democráticos e de ditaduras militares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ou de civis apoiados pelos militares (1939-45) e (1964-1990).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251520" y="569434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11560" y="239127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Fim oficial da escravidão no século XIX, com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Lei Áurea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(1888).	</a:t>
            </a:r>
          </a:p>
        </p:txBody>
      </p:sp>
      <p:sp>
        <p:nvSpPr>
          <p:cNvPr id="28" name="Seta para a direita 27"/>
          <p:cNvSpPr/>
          <p:nvPr/>
        </p:nvSpPr>
        <p:spPr>
          <a:xfrm>
            <a:off x="251520" y="253528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88640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776" y="836712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84784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1560" y="285293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Início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industrialização do Sudeste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com investimentos públicos e privados, a partir de 1930 e incremento a partir de 1950. 	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299695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844824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XX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378904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partir de 1930 ocorre a oficialização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divisão regional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território brasileiro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Apenas em 1937-38 o Nordeste aparece constituído como região no mapa confeccionado pelo IBGE e pelo Conselho Nacional de Geografia. 	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51520" y="39330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611560" y="547832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2ª Guerra Mundial gerou profundas alterações nas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relações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entre 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Estado e a Sociedade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países e regiões dos cinco continentes.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251520" y="5622339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1663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483768" y="764704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12776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39552" y="249289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Ampliação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migração rural-urbana do NE para o Sudeste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principalmente São Paulo, e também para as principais capitais do Nordeste, especialmente a partir de 1950. 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26369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700808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XX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3789040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Urbanização precária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ampliação de desigualdades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entre as macrorregiões,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concentração de renda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exclusão social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grandes parcelas das populações rurais e urbanas. 	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51520" y="39330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39552" y="5085184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Tentativa/início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industrialização no NE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(criação da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SUDENE-anos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de 1960). Nas últimas décadas, diversificação econômica do setor industrial, agroexportador, do turismo e do setor de serviços. 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251520" y="522920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1663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483768" y="764704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12776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1560" y="278092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Realização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8ª Conferência Nacional de Saúde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(1986) e promulgação da nova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Constituição Brasileira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(1988), com um capítulo sobre seguridade social. Esta estabeleceu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criação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baseado nos princípios de universalidade, equidade, integralidade das ações e controle social. 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292494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772816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XX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486393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Processos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municipalização da saúde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com programas de atenção básica através de recursos Federais, Estaduais e Municipais que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ampliaram a cobertura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 sistema de Saúde.  	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51520" y="500795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1663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483768" y="764704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12776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1560" y="270892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final do século XX e início do XXI ocorre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redemocratização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nas relações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Estado-Sociedade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no Brasil. 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285293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772816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XXI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364502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Investimentos em políticas públicas e, ampliações do emprego e da renda, aceleraram os processos das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transições demográficas, epidemiológica e nutricional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 Predomínio das doenças crônicas (diabetes, hipertensão, etc.), diferentes tipos de câncer, redução da mortalidade infantil e incremento da expectativa de vida com aumento da proporção de idosos e entre outros agravos, aumento das causas externas.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51520" y="378904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1663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776" y="764704"/>
            <a:ext cx="5112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12776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1560" y="278092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Permanece ainda hoje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concentração da população nas regiões metropolitanas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todas as capitais do país, com um inadequado IDH, incompatível com a 5ª ou 6ª economia do mundo, considerando o PIB. 	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292494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844824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XXI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11560" y="452363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Permanece também elevada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concentração de renda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Sudeste e Sul do país, em relação ao Nordeste, Centro-Oeste e Norte e permanecem grandes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desigualdades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entre 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classes sociais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251520" y="466765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1663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483768" y="764704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275856" y="1412776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1560" y="270892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Criação da  CNDSS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(2006) por Decreto Presidencial	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285293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772816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XXI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328498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Na última década, uma série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políticas de “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Welfare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estão sendo revistas e reduzidas, particularmente, nos países Europeus com perdas importantes para a classe trabalhadora. Esta grave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“crise internacional”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tem gerado, no setor privado e público, desemprego, redução salarial, elevação do tempo para aposentadoria,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e ainda desinvestimento em saúde e educação no setor público, com repercussões recentes e importantes em diversos outros países nos vários continentes. 	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51520" y="342900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44624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776" y="692696"/>
            <a:ext cx="5112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340768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1560" y="220486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Realização em 2011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Conferência Mundial sobre DSS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organizada pela OMS no Rio de Janeiro, com apoio do Ministério da Saúde do Brasil, através da Fiocruz, favorecendo a ampliação da discussão sobre sistemas equânimes em saúde a partir do principio da universalidade em um movimento internacional sobre este tema. 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234888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736" y="1556792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XXI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195736" y="4221088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XVI ao XXI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11560" y="494116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Processo secular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secas periódicas no Semiárido Nordestino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do Piauí até a Bahia, gerando exclusão social e graves prejuízos econômicos à região.</a:t>
            </a:r>
            <a:r>
              <a:rPr lang="pt-BR" sz="2400" dirty="0" smtClean="0"/>
              <a:t>	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251520" y="50851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700808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 rot="19241303">
            <a:off x="557989" y="2400487"/>
            <a:ext cx="2376264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Nordeste</a:t>
            </a:r>
            <a:endParaRPr lang="pt-B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347864" y="2060848"/>
            <a:ext cx="554461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27,8 %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da população Brasileira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347864" y="2780928"/>
            <a:ext cx="554461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13,5 %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 PIB do Brasil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347864" y="3501008"/>
            <a:ext cx="554461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Apenas 4 estados superam 1% no PIB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652120" y="4221088"/>
            <a:ext cx="3240360" cy="158417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Bahia = 4,1%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Pernambuco = 2,5%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Ceará = 2,1%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Maranhão = 1,2%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Conector de seta reta 29"/>
          <p:cNvCxnSpPr>
            <a:endCxn id="24" idx="1"/>
          </p:cNvCxnSpPr>
          <p:nvPr/>
        </p:nvCxnSpPr>
        <p:spPr>
          <a:xfrm flipV="1">
            <a:off x="2123728" y="2312876"/>
            <a:ext cx="1224136" cy="719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endCxn id="26" idx="1"/>
          </p:cNvCxnSpPr>
          <p:nvPr/>
        </p:nvCxnSpPr>
        <p:spPr>
          <a:xfrm>
            <a:off x="2123728" y="3032000"/>
            <a:ext cx="1224136" cy="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endCxn id="27" idx="1"/>
          </p:cNvCxnSpPr>
          <p:nvPr/>
        </p:nvCxnSpPr>
        <p:spPr>
          <a:xfrm>
            <a:off x="2123728" y="3031999"/>
            <a:ext cx="1224136" cy="721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eta em curva para a direita 36"/>
          <p:cNvSpPr/>
          <p:nvPr/>
        </p:nvSpPr>
        <p:spPr>
          <a:xfrm rot="19427470">
            <a:off x="4538476" y="4110261"/>
            <a:ext cx="754000" cy="1404068"/>
          </a:xfrm>
          <a:prstGeom prst="curvedRightArrow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5652120" y="602128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(IBGE, 2010)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467544" y="4293096"/>
            <a:ext cx="338437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Renda per capita anual = 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R$ 9.561, 41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1331640" y="5445224"/>
            <a:ext cx="3096344" cy="4320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Brasil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 R$ 19.766, 33</a:t>
            </a: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2123728" y="2996952"/>
            <a:ext cx="28490" cy="126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ta em curva para a direita 46"/>
          <p:cNvSpPr/>
          <p:nvPr/>
        </p:nvSpPr>
        <p:spPr>
          <a:xfrm rot="19240857">
            <a:off x="720566" y="5315991"/>
            <a:ext cx="432048" cy="719423"/>
          </a:xfrm>
          <a:prstGeom prst="curvedRightArrow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Imagem 28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908176" y="6165304"/>
            <a:ext cx="3464024" cy="515521"/>
          </a:xfrm>
        </p:spPr>
        <p:txBody>
          <a:bodyPr/>
          <a:lstStyle/>
          <a:p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*Até 50.000  hab.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Acima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de 100.000 hab.</a:t>
            </a:r>
            <a:endParaRPr lang="pt-BR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19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585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119675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628800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652120" y="602128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(IBGE, 2010)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1115616" y="1988840"/>
            <a:ext cx="698477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Região do Semiárido do Nordeste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275856" y="2708920"/>
            <a:ext cx="26642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1.135 municípios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Conector reto 40"/>
          <p:cNvCxnSpPr>
            <a:stCxn id="33" idx="2"/>
            <a:endCxn id="36" idx="0"/>
          </p:cNvCxnSpPr>
          <p:nvPr/>
        </p:nvCxnSpPr>
        <p:spPr>
          <a:xfrm>
            <a:off x="4608004" y="242088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3275856" y="4653136"/>
            <a:ext cx="26642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22 milhões de hab.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Conector reto 49"/>
          <p:cNvCxnSpPr>
            <a:stCxn id="36" idx="2"/>
            <a:endCxn id="47" idx="0"/>
          </p:cNvCxnSpPr>
          <p:nvPr/>
        </p:nvCxnSpPr>
        <p:spPr>
          <a:xfrm>
            <a:off x="4608004" y="314096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52808" y="3645024"/>
            <a:ext cx="42031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Municípios  de Pequeno Porte*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4860032" y="3645024"/>
            <a:ext cx="413995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Municípios  de Grande Porte**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827584" y="2708920"/>
            <a:ext cx="1512168" cy="504056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93,4%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827584" y="4581128"/>
            <a:ext cx="1512168" cy="504056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62,2%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6948264" y="4581128"/>
            <a:ext cx="1512168" cy="504056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18,3%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6876256" y="2708920"/>
            <a:ext cx="1512168" cy="504056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1,6 %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2411760" y="5445224"/>
            <a:ext cx="4392488" cy="504056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12% da pop. do Brasil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Conector reto 59"/>
          <p:cNvCxnSpPr>
            <a:stCxn id="47" idx="2"/>
            <a:endCxn id="58" idx="0"/>
          </p:cNvCxnSpPr>
          <p:nvPr/>
        </p:nvCxnSpPr>
        <p:spPr>
          <a:xfrm>
            <a:off x="4608004" y="508518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1547664" y="321297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1547664" y="407707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7668344" y="407707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7668344" y="321297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2339752" y="292494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5940152" y="292494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>
            <a:stCxn id="47" idx="3"/>
          </p:cNvCxnSpPr>
          <p:nvPr/>
        </p:nvCxnSpPr>
        <p:spPr>
          <a:xfrm>
            <a:off x="5940152" y="486916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endCxn id="47" idx="1"/>
          </p:cNvCxnSpPr>
          <p:nvPr/>
        </p:nvCxnSpPr>
        <p:spPr>
          <a:xfrm>
            <a:off x="2339752" y="48691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52328" cy="86895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635896" y="980728"/>
            <a:ext cx="216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1763688" y="1484784"/>
            <a:ext cx="684076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Busca milenar por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compreender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as possíveis causas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adoecimento e morte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123728" y="2420888"/>
            <a:ext cx="626469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Várias, distintas e contraditórias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“explicações causais” do processo saúde-doença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eta em curva para a direita 15"/>
          <p:cNvSpPr/>
          <p:nvPr/>
        </p:nvSpPr>
        <p:spPr>
          <a:xfrm rot="20329065">
            <a:off x="1306517" y="1961334"/>
            <a:ext cx="561171" cy="11626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5536" y="342900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Concepções, modelos explicativos e determinantes: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95536" y="3861048"/>
            <a:ext cx="648072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403648" y="393305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Concepções sobrenaturais através de crenças e religiões     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(Doença como “castigo” e “curas milagrosas”)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Modelos Técnico-Científicos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(Expressam os paradigmas dominantes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Determinantes históricos, políticos, econômicos e sociais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(Doença como fato social)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755576" y="407707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755576" y="47971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755576" y="551723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585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98072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412776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652120" y="602128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(IBGE, 2010)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39552" y="2132856"/>
            <a:ext cx="172819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Taxa de urbanização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491880" y="1700808"/>
            <a:ext cx="93610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1950</a:t>
            </a:r>
            <a:endParaRPr lang="pt-BR" sz="2400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5364088" y="1700808"/>
            <a:ext cx="93610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1980</a:t>
            </a:r>
            <a:endParaRPr lang="pt-BR" sz="2400" dirty="0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7164288" y="1700808"/>
            <a:ext cx="93610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2010</a:t>
            </a:r>
            <a:endParaRPr lang="pt-BR" sz="2400" dirty="0"/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347864" y="2564904"/>
            <a:ext cx="122413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26,4%</a:t>
            </a:r>
            <a:endParaRPr lang="pt-BR" sz="2400" dirty="0"/>
          </a:p>
        </p:txBody>
      </p:sp>
      <p:cxnSp>
        <p:nvCxnSpPr>
          <p:cNvPr id="46" name="Conector de seta reta 45"/>
          <p:cNvCxnSpPr>
            <a:stCxn id="37" idx="3"/>
            <a:endCxn id="44" idx="1"/>
          </p:cNvCxnSpPr>
          <p:nvPr/>
        </p:nvCxnSpPr>
        <p:spPr>
          <a:xfrm>
            <a:off x="2267744" y="278092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39" idx="2"/>
            <a:endCxn id="44" idx="0"/>
          </p:cNvCxnSpPr>
          <p:nvPr/>
        </p:nvCxnSpPr>
        <p:spPr>
          <a:xfrm>
            <a:off x="3959932" y="21328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de cantos arredondados 67"/>
          <p:cNvSpPr/>
          <p:nvPr/>
        </p:nvSpPr>
        <p:spPr>
          <a:xfrm>
            <a:off x="5220072" y="2564904"/>
            <a:ext cx="122413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50,5%</a:t>
            </a:r>
            <a:endParaRPr lang="pt-BR" sz="2400" dirty="0"/>
          </a:p>
        </p:txBody>
      </p:sp>
      <p:sp>
        <p:nvSpPr>
          <p:cNvPr id="71" name="Retângulo de cantos arredondados 70"/>
          <p:cNvSpPr/>
          <p:nvPr/>
        </p:nvSpPr>
        <p:spPr>
          <a:xfrm>
            <a:off x="7020272" y="2564904"/>
            <a:ext cx="122413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73,1%</a:t>
            </a:r>
            <a:endParaRPr lang="pt-BR" sz="2400" dirty="0"/>
          </a:p>
        </p:txBody>
      </p:sp>
      <p:cxnSp>
        <p:nvCxnSpPr>
          <p:cNvPr id="73" name="Conector reto 72"/>
          <p:cNvCxnSpPr>
            <a:stCxn id="40" idx="2"/>
            <a:endCxn id="68" idx="0"/>
          </p:cNvCxnSpPr>
          <p:nvPr/>
        </p:nvCxnSpPr>
        <p:spPr>
          <a:xfrm>
            <a:off x="5832140" y="21328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>
            <a:stCxn id="42" idx="2"/>
            <a:endCxn id="71" idx="0"/>
          </p:cNvCxnSpPr>
          <p:nvPr/>
        </p:nvCxnSpPr>
        <p:spPr>
          <a:xfrm>
            <a:off x="7632340" y="21328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>
            <a:stCxn id="44" idx="3"/>
            <a:endCxn id="68" idx="1"/>
          </p:cNvCxnSpPr>
          <p:nvPr/>
        </p:nvCxnSpPr>
        <p:spPr>
          <a:xfrm>
            <a:off x="4572000" y="27809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>
            <a:stCxn id="68" idx="3"/>
            <a:endCxn id="71" idx="1"/>
          </p:cNvCxnSpPr>
          <p:nvPr/>
        </p:nvCxnSpPr>
        <p:spPr>
          <a:xfrm>
            <a:off x="6444208" y="27809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ângulo de cantos arredondados 85"/>
          <p:cNvSpPr/>
          <p:nvPr/>
        </p:nvSpPr>
        <p:spPr>
          <a:xfrm>
            <a:off x="179512" y="4149080"/>
            <a:ext cx="252028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Estados do NE </a:t>
            </a:r>
          </a:p>
          <a:p>
            <a:pPr algn="ctr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taxa de urbanização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915816" y="3473624"/>
            <a:ext cx="6048672" cy="25476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de cantos arredondados 49"/>
          <p:cNvSpPr/>
          <p:nvPr/>
        </p:nvSpPr>
        <p:spPr>
          <a:xfrm>
            <a:off x="3563888" y="3933056"/>
            <a:ext cx="1045187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&lt; 70%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6660232" y="3573016"/>
            <a:ext cx="1045187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059832" y="4581128"/>
            <a:ext cx="1980220" cy="93610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MA = 63,3%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PI = 65,8 %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292080" y="4221088"/>
            <a:ext cx="3528392" cy="165618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 = 80,2%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RN = 77,6%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PB = 75,4%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CE = 75,1%</a:t>
            </a:r>
          </a:p>
        </p:txBody>
      </p:sp>
      <p:cxnSp>
        <p:nvCxnSpPr>
          <p:cNvPr id="26" name="Conector reto 25"/>
          <p:cNvCxnSpPr>
            <a:stCxn id="86" idx="3"/>
            <a:endCxn id="24" idx="1"/>
          </p:cNvCxnSpPr>
          <p:nvPr/>
        </p:nvCxnSpPr>
        <p:spPr>
          <a:xfrm flipV="1">
            <a:off x="2699792" y="4747456"/>
            <a:ext cx="216024" cy="1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7092280" y="4293096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 = 73,6%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 = 73,5%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BA = 72,1%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Conector reto 54"/>
          <p:cNvCxnSpPr>
            <a:stCxn id="53" idx="0"/>
            <a:endCxn id="53" idx="2"/>
          </p:cNvCxnSpPr>
          <p:nvPr/>
        </p:nvCxnSpPr>
        <p:spPr>
          <a:xfrm>
            <a:off x="7056276" y="422108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585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700808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652120" y="602128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(PNUD, 2013)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683568" y="2276872"/>
            <a:ext cx="770485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IDH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Brasil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ocupa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85º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posição no ranking mundial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51520" y="3068960"/>
            <a:ext cx="8640960" cy="79208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Próximo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ao de países como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Colômbia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Venezuela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 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Peru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países como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Argentina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(40º Posição) e ao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Chile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(45º).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Conector reto 33"/>
          <p:cNvCxnSpPr>
            <a:endCxn id="32" idx="0"/>
          </p:cNvCxnSpPr>
          <p:nvPr/>
        </p:nvCxnSpPr>
        <p:spPr>
          <a:xfrm>
            <a:off x="4572000" y="278092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144016" y="4005064"/>
            <a:ext cx="889248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1547664" y="4437112"/>
            <a:ext cx="6048672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61,3%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dos municípios do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apresentam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IDM municipal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caracterizado como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baixo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729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700808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652120" y="602128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(PNUD, 2013)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39552" y="2204864"/>
            <a:ext cx="813690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Melhora IDHM dos municípios da região NE – 1991-2000-2010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95536" y="3789040"/>
            <a:ext cx="324036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Entretanto, os estados do NE apresentam os piores índices do país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95936" y="3212976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º Rio Grande    </a:t>
            </a:r>
          </a:p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do Norte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17 º  Ceará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18 º Amazonas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19 º Pernambuco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20 º Sergipe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21 º Acre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732240" y="3429000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22 º Bahia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23 º  Paraíba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24 º Pará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25 º Piauí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26 º Maranhão</a:t>
            </a:r>
          </a:p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º Alagoas</a:t>
            </a:r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have esquerda 24"/>
          <p:cNvSpPr/>
          <p:nvPr/>
        </p:nvSpPr>
        <p:spPr>
          <a:xfrm>
            <a:off x="3779912" y="3212976"/>
            <a:ext cx="432048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have esquerda 25"/>
          <p:cNvSpPr/>
          <p:nvPr/>
        </p:nvSpPr>
        <p:spPr>
          <a:xfrm>
            <a:off x="6516216" y="3437384"/>
            <a:ext cx="432048" cy="22958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700808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971600" y="2564904"/>
          <a:ext cx="7272808" cy="301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95"/>
                <a:gridCol w="1746409"/>
                <a:gridCol w="1818202"/>
                <a:gridCol w="1818202"/>
              </a:tblGrid>
              <a:tr h="843101">
                <a:tc>
                  <a:txBody>
                    <a:bodyPr/>
                    <a:lstStyle/>
                    <a:p>
                      <a:pPr algn="l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Escolaridade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Faixa Etária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Nordeste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Brasil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2759">
                <a:tc rowSpan="2">
                  <a:txBody>
                    <a:bodyPr/>
                    <a:lstStyle/>
                    <a:p>
                      <a:pPr algn="l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Analfabetismo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10 - 14 anos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3,7%</a:t>
                      </a:r>
                      <a:endParaRPr lang="pt-BR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1,9%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275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≥ 15 ano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16,9%</a:t>
                      </a:r>
                      <a:endParaRPr lang="pt-BR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8,6%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2759">
                <a:tc rowSpan="2">
                  <a:txBody>
                    <a:bodyPr/>
                    <a:lstStyle/>
                    <a:p>
                      <a:pPr algn="l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Ensino Médio Concluído 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Até 16 anos 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53,6%</a:t>
                      </a:r>
                      <a:endParaRPr lang="pt-BR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64,9%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275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Até 19 anos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41,4%</a:t>
                      </a:r>
                      <a:endParaRPr lang="pt-BR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51,1%</a:t>
                      </a:r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899592" y="19888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Desigualdades e escolaridade.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Recife, 2013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-9939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620688"/>
            <a:ext cx="3585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6926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124744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55576" y="166189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Estudo recente divulgado pelo Centro de Estudos, Políticas e Informação sobre Determinantes Sociais da Saúde, aponta: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496" y="59492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CEPI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 DSS/ ENSP/ FIOCRUZ.,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23527" y="2924944"/>
            <a:ext cx="1963935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Pop. servida por água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2483768" y="2708920"/>
            <a:ext cx="6336704" cy="1512168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Quanto maior for a escolaridade, maior o acesso ao abastecimento de água potável. Entretanto, essas diferenças não parecem ser “significativas”.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528" y="4589512"/>
            <a:ext cx="8640960" cy="114374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Entretanto,  neste estudo não foram pesquisadas as grandes diferenças no abastecimento nas áreas urbanas e rurais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(Área metropolitana X Semiárido do Nordeste).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Recife, 2013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-9939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620688"/>
            <a:ext cx="3585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6926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124744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323527" y="2492896"/>
            <a:ext cx="1963935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Área metropolitana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2915816" y="1628800"/>
            <a:ext cx="1944216" cy="50405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Redes secas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23528" y="4869160"/>
            <a:ext cx="1963935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Área rural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915817" y="4797152"/>
            <a:ext cx="2808311" cy="50405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Cisternas e Poços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915816" y="5445224"/>
            <a:ext cx="2808312" cy="50405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Caminhões “pipa”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952328" y="2276872"/>
            <a:ext cx="5940152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Fornecimento intermitente em vários bairros</a:t>
            </a:r>
            <a:endParaRPr lang="pt-BR" sz="24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915816" y="3789040"/>
            <a:ext cx="540060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Compra de botijões de água para a ingesta</a:t>
            </a:r>
            <a:endParaRPr lang="pt-BR" sz="2400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915816" y="2996952"/>
            <a:ext cx="2520280" cy="50405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Poços artesianos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ector reto 34"/>
          <p:cNvCxnSpPr>
            <a:stCxn id="22" idx="3"/>
            <a:endCxn id="23" idx="1"/>
          </p:cNvCxnSpPr>
          <p:nvPr/>
        </p:nvCxnSpPr>
        <p:spPr>
          <a:xfrm flipV="1">
            <a:off x="2287462" y="1880828"/>
            <a:ext cx="62835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22" idx="3"/>
            <a:endCxn id="30" idx="1"/>
          </p:cNvCxnSpPr>
          <p:nvPr/>
        </p:nvCxnSpPr>
        <p:spPr>
          <a:xfrm flipV="1">
            <a:off x="2287462" y="2528900"/>
            <a:ext cx="66486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stCxn id="22" idx="3"/>
            <a:endCxn id="32" idx="1"/>
          </p:cNvCxnSpPr>
          <p:nvPr/>
        </p:nvCxnSpPr>
        <p:spPr>
          <a:xfrm>
            <a:off x="2287462" y="2960948"/>
            <a:ext cx="62835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22" idx="3"/>
            <a:endCxn id="31" idx="1"/>
          </p:cNvCxnSpPr>
          <p:nvPr/>
        </p:nvCxnSpPr>
        <p:spPr>
          <a:xfrm>
            <a:off x="2287462" y="2960948"/>
            <a:ext cx="62835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19" idx="3"/>
            <a:endCxn id="25" idx="1"/>
          </p:cNvCxnSpPr>
          <p:nvPr/>
        </p:nvCxnSpPr>
        <p:spPr>
          <a:xfrm flipV="1">
            <a:off x="2287463" y="5049180"/>
            <a:ext cx="62835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19" idx="3"/>
            <a:endCxn id="29" idx="1"/>
          </p:cNvCxnSpPr>
          <p:nvPr/>
        </p:nvCxnSpPr>
        <p:spPr>
          <a:xfrm>
            <a:off x="2287463" y="5337212"/>
            <a:ext cx="628353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700808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21" name="Retângulo de cantos arredondados 20"/>
          <p:cNvSpPr/>
          <p:nvPr/>
        </p:nvSpPr>
        <p:spPr>
          <a:xfrm>
            <a:off x="323527" y="1964837"/>
            <a:ext cx="1963935" cy="12481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Destino do lixo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483768" y="1916832"/>
            <a:ext cx="6480720" cy="1296144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Quanto maior for a escolaridade, maior a proporção de pessoas servidas.</a:t>
            </a:r>
          </a:p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-1404664" y="59492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CEPI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 DSS/ ENSP/ FIOCRUZ.,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915816" y="3501008"/>
            <a:ext cx="1963935" cy="11041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0-3 anos de escolaridade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915816" y="4773149"/>
            <a:ext cx="1963935" cy="11041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≥15 anos de escolaridade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527823" y="3717032"/>
            <a:ext cx="1584176" cy="67207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64%</a:t>
            </a:r>
            <a:endParaRPr lang="pt-B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527823" y="4989173"/>
            <a:ext cx="1584176" cy="67207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97%</a:t>
            </a:r>
            <a:endParaRPr lang="pt-B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ector reto 31"/>
          <p:cNvCxnSpPr>
            <a:stCxn id="27" idx="3"/>
            <a:endCxn id="29" idx="1"/>
          </p:cNvCxnSpPr>
          <p:nvPr/>
        </p:nvCxnSpPr>
        <p:spPr>
          <a:xfrm>
            <a:off x="4879751" y="405307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28" idx="3"/>
            <a:endCxn id="30" idx="1"/>
          </p:cNvCxnSpPr>
          <p:nvPr/>
        </p:nvCxnSpPr>
        <p:spPr>
          <a:xfrm>
            <a:off x="4879751" y="5325211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395536" y="415198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Região Nordeste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2123728" y="450912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direita 38"/>
          <p:cNvSpPr/>
          <p:nvPr/>
        </p:nvSpPr>
        <p:spPr>
          <a:xfrm>
            <a:off x="6948264" y="3573016"/>
            <a:ext cx="792088" cy="2304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7884368" y="4293096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ANO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2009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98072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412776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21" name="Retângulo de cantos arredondados 20"/>
          <p:cNvSpPr/>
          <p:nvPr/>
        </p:nvSpPr>
        <p:spPr>
          <a:xfrm>
            <a:off x="251520" y="2276872"/>
            <a:ext cx="1963935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Destino dos dejetos (2009)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483768" y="1700808"/>
            <a:ext cx="6408712" cy="122413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NE abaixo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média brasileira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população servida por esgotamento sanitário </a:t>
            </a:r>
          </a:p>
          <a:p>
            <a:pPr algn="ctr"/>
            <a:r>
              <a:rPr lang="pt-B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 = 70%      NE = 51%</a:t>
            </a:r>
          </a:p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-1404664" y="59492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CEPI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 DSS/ ENSP/ FIOCRUZ.,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2483768" y="3140968"/>
            <a:ext cx="6408712" cy="1728192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Proporção maior de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pop.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servida por esgotamento sanitário quanto maior for escolaridade, no NE: </a:t>
            </a:r>
          </a:p>
          <a:p>
            <a:pPr algn="ctr"/>
            <a:r>
              <a:rPr lang="pt-BR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a 3 anos de escolaridade 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41%  </a:t>
            </a:r>
          </a:p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≥ 15 anos de escolaridade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51%</a:t>
            </a:r>
          </a:p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95536" y="5085184"/>
            <a:ext cx="8496944" cy="79208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Dentre 9 áreas metropolitanas estudadas das várias regiões do país, Recife apresenta as piores condições</a:t>
            </a:r>
            <a:endParaRPr lang="pt-BR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Socioeconômicos e Ambientais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91880" y="1700808"/>
            <a:ext cx="540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323528" y="2132856"/>
            <a:ext cx="8496944" cy="1584176"/>
          </a:xfrm>
          <a:prstGeom prst="round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Verifica-se melhorias no período (2001-2009)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acesso à água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para consumo,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coleta de lixo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sendo que 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destino dos dejetos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é ainda um grande desafio a ser superado, principalmente para a pop. com menos anos de escolaridade.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Imagem 1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26" name="Retângulo de cantos arredondados 25"/>
          <p:cNvSpPr/>
          <p:nvPr/>
        </p:nvSpPr>
        <p:spPr>
          <a:xfrm>
            <a:off x="323528" y="4005064"/>
            <a:ext cx="8424936" cy="2160240"/>
          </a:xfrm>
          <a:prstGeom prst="round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Visando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garantir um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desenvolvimento sustentável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região é ainda necessário: o controle da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poluição atmosférica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(industrial e de veículos), preservação das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áreas verdes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 cidades, das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praias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águas dos rios,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preservação do restante da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Mata Atlântica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da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Caatinga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semiárido nordestino.</a:t>
            </a:r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29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267744" y="12687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Demográfica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555776" y="1700808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323528" y="2807977"/>
          <a:ext cx="8496948" cy="306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17"/>
                <a:gridCol w="528059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113933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2062">
                <a:tc rowSpan="2">
                  <a:txBody>
                    <a:bodyPr/>
                    <a:lstStyle/>
                    <a:p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Taxa fecundidade total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209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2062">
                <a:tc rowSpan="2">
                  <a:txBody>
                    <a:bodyPr/>
                    <a:lstStyle/>
                    <a:p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Índice de envelhecimento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10,3%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11,2%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12,4%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15,9%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20,9%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28,9%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44,8%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206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11,5%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14,7%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18,4%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25,4%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38,6%</a:t>
                      </a:r>
                      <a:endParaRPr lang="pt-B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51520" y="58772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VASCONCELOS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 GOMES,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206084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Evolução das taxas de fecundidade e do índice de envelhecimento no Brasil e no Nordeste do país (Brasil, 1950-2010).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Imagem 18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52328" cy="86895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</p:spPr>
        <p:txBody>
          <a:bodyPr/>
          <a:lstStyle/>
          <a:p>
            <a:r>
              <a:rPr lang="pt-BR" dirty="0" smtClean="0"/>
              <a:t>Recife, 2013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707904" y="980728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835696" y="12687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Contribuições: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1835696" y="1700808"/>
            <a:ext cx="20162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251520" y="1988840"/>
            <a:ext cx="295232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Hipócrates (400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a.C.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51520" y="2708920"/>
            <a:ext cx="295232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Friedrich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Engels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Rev. Industrial, Inglaterra 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(séc. XIX)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51520" y="4365104"/>
            <a:ext cx="2952328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Snow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(Epidemia do cólera em Londres – 1854)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347864" y="1988840"/>
            <a:ext cx="5544616" cy="57606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Influência da água, do ar e dos lugares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347864" y="2708920"/>
            <a:ext cx="5544616" cy="151216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início do capitalismo, escreve e denuncia a deterioração e precariedade das condições de vida, trabalho e moradia.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347864" y="4365104"/>
            <a:ext cx="5544616" cy="19442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 os dois principais mecanismos de transmissão do cólera. Responsabiliza a água distribuída para o consumo e a transmissão interpessoal, ainda sem conhecer o agente infeccioso. 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267744" y="12687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Demográfica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555776" y="1700808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1619672" y="1988840"/>
            <a:ext cx="597666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Redução das taxas de natalidade, fecundidade e aumento da proporção de idosos.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95536" y="3861048"/>
            <a:ext cx="136815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Ano: </a:t>
            </a:r>
          </a:p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2030</a:t>
            </a:r>
            <a:endParaRPr lang="pt-B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555776" y="4077072"/>
            <a:ext cx="295652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Aumento da Expectativa de vida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804520" y="3140968"/>
            <a:ext cx="3087960" cy="50405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216,4 milhões de hab.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55776" y="3140968"/>
            <a:ext cx="295652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População do País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2555776" y="5373216"/>
            <a:ext cx="295652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Proporção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876528" y="4005064"/>
            <a:ext cx="3015952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Mulheres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81,9 anos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Homens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78,3 anos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876528" y="5229200"/>
            <a:ext cx="3007568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Até 14 anos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24,5%</a:t>
            </a:r>
          </a:p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Idosos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29,1%</a:t>
            </a:r>
          </a:p>
        </p:txBody>
      </p:sp>
      <p:cxnSp>
        <p:nvCxnSpPr>
          <p:cNvPr id="27" name="Conector reto 26"/>
          <p:cNvCxnSpPr>
            <a:stCxn id="18" idx="3"/>
            <a:endCxn id="22" idx="1"/>
          </p:cNvCxnSpPr>
          <p:nvPr/>
        </p:nvCxnSpPr>
        <p:spPr>
          <a:xfrm flipV="1">
            <a:off x="1763688" y="3392996"/>
            <a:ext cx="792088" cy="10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18" idx="3"/>
            <a:endCxn id="23" idx="1"/>
          </p:cNvCxnSpPr>
          <p:nvPr/>
        </p:nvCxnSpPr>
        <p:spPr>
          <a:xfrm>
            <a:off x="1763688" y="4437112"/>
            <a:ext cx="792088" cy="118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2" idx="3"/>
            <a:endCxn id="21" idx="1"/>
          </p:cNvCxnSpPr>
          <p:nvPr/>
        </p:nvCxnSpPr>
        <p:spPr>
          <a:xfrm>
            <a:off x="5512296" y="3392996"/>
            <a:ext cx="292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19" idx="3"/>
            <a:endCxn id="24" idx="1"/>
          </p:cNvCxnSpPr>
          <p:nvPr/>
        </p:nvCxnSpPr>
        <p:spPr>
          <a:xfrm>
            <a:off x="5512296" y="4437112"/>
            <a:ext cx="364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23" idx="3"/>
            <a:endCxn id="25" idx="1"/>
          </p:cNvCxnSpPr>
          <p:nvPr/>
        </p:nvCxnSpPr>
        <p:spPr>
          <a:xfrm>
            <a:off x="5512296" y="5625244"/>
            <a:ext cx="36423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18" idx="3"/>
            <a:endCxn id="19" idx="1"/>
          </p:cNvCxnSpPr>
          <p:nvPr/>
        </p:nvCxnSpPr>
        <p:spPr>
          <a:xfrm>
            <a:off x="1763688" y="443711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9807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412776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79512" y="1628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Redução da mortalidade infantil no Brasil e nas macrorregiões do país (1930-2010).</a:t>
            </a:r>
            <a:endParaRPr lang="pt-BR" sz="2400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251520" y="2492896"/>
          <a:ext cx="8640961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92088"/>
                <a:gridCol w="720080"/>
                <a:gridCol w="792088"/>
                <a:gridCol w="792088"/>
                <a:gridCol w="792088"/>
                <a:gridCol w="720080"/>
                <a:gridCol w="802861"/>
                <a:gridCol w="786702"/>
                <a:gridCol w="78670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Macrorregião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1940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Norte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193,3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145,4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122,9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Nordeste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193,2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146,4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Sudeste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Sul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Centro-Oeste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pt-BR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Brasil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162,4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pt-BR" sz="1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Imagem 15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411760" y="508518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Redução acentuada em todas as regiões;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Entretanto, ainda maior que nos país desenvolvidos.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79512" y="517867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IBGE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2051720" y="530120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2051720" y="587727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112474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556792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395536" y="2204864"/>
          <a:ext cx="4968552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204"/>
                <a:gridCol w="1013236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Região/Escolaridade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Aids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DIP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Brasil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167,3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Nordeste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Imagem 1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832648" y="3068960"/>
            <a:ext cx="3203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Decrescem as taxas com maior número de anos de escolaridade</a:t>
            </a:r>
          </a:p>
          <a:p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Óbitos sem escolaridade informada são elevados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5544616" y="32849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5544616" y="44371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572000" y="61560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CEPI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 DSS/ ENSP/ FIOCRUZ,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3528" y="17008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Taxa de Mortalidade Específica, segundo escolaridade, 2009.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067944" y="344512"/>
          <a:ext cx="4752528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959"/>
                <a:gridCol w="954354"/>
                <a:gridCol w="89821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Região/Escolaridade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Aids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DIP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Fortaleza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179,5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Recife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162,3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118,7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Salvador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161,8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79512" y="593998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CEPI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 DSS/ ENSP/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FIOCRUZ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3326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Taxa de Mortalidade Específica nas regiões metropolitanas, segundo escolaridade, 2009.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1560" y="2632263"/>
            <a:ext cx="3203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Decrescem as taxas com maior número de anos de escolaridade</a:t>
            </a:r>
          </a:p>
          <a:p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Óbitos sem escolaridade informada são elevado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323528" y="284828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323528" y="400041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585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90872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340768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323529" y="2029296"/>
          <a:ext cx="8496943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264"/>
                <a:gridCol w="1468275"/>
                <a:gridCol w="1423468"/>
                <a:gridCol w="1423468"/>
                <a:gridCol w="142346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Região/Escolaridade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DIC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DCV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Dibetes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NEO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Brasil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169,4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206,3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255,8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144,3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Nordeste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131,0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172,6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176,2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Imagem 1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500562" y="6084004"/>
            <a:ext cx="431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CEPI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 DSS/ ENSP/ FIOCRUZ,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5496" y="1628800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Taxa de Mortalidade Específica por DCNT, segundo escolaridade, 2009.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323528" y="344512"/>
          <a:ext cx="8507762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775"/>
                <a:gridCol w="1470144"/>
                <a:gridCol w="1425281"/>
                <a:gridCol w="1471592"/>
                <a:gridCol w="137897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Região/Escolaridade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DIC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DCV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Diabetes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Neo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Fortaleza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262,0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71,8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Recife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261,2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219,3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133,5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231,4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152,7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Salvador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199,7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294,5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126,8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12687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700808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179512" y="3573016"/>
            <a:ext cx="136815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DCNT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403648" y="2564904"/>
            <a:ext cx="7560840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As DIC, o Diabetes, AVC e Neoplasias malignas  apresentam as mais elevadas taxas de mortalidade na pop. acima de 15 anos, no Brasil, na região Nordeste e nas áreas metropolitanas de Fortaleza, Recife e Salvador. Estas também decrescem quanto maior for o tempo de escolaridade. As mais elevadas estão entre os que têm menos anos de estudo (0 a 3 anos).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-9939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620688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6206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124744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098925" y="1844824"/>
          <a:ext cx="7073475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264"/>
                <a:gridCol w="1468275"/>
                <a:gridCol w="1423468"/>
                <a:gridCol w="142346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Região/Escolaridade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Acid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Trans.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Homicídios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 Mal definidas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Brasil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Nordeste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Imagem 1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429124" y="6156012"/>
            <a:ext cx="43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CEPI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 DSS/ ENSP/ FIOCRUZ,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Taxa de Mortalidade Específica, segundo escolaridade, 2009.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smtClean="0"/>
              <a:t>Recife, 2013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4012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8568216"/>
              </p:ext>
            </p:extLst>
          </p:nvPr>
        </p:nvGraphicFramePr>
        <p:xfrm>
          <a:off x="873895" y="219288"/>
          <a:ext cx="7082481" cy="61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775"/>
                <a:gridCol w="1470144"/>
                <a:gridCol w="1425281"/>
                <a:gridCol w="142528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Região/Escolaridade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Acid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Trans.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Homicídios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 Mal definidas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Fortaleza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Recife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162,9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Salvador</a:t>
                      </a:r>
                      <a:endParaRPr lang="pt-B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0 – 3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– 7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172,9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8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11 anos</a:t>
                      </a:r>
                      <a:r>
                        <a:rPr lang="pt-B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4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% óbitos s/ escolaridade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39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12687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700808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179512" y="3429000"/>
            <a:ext cx="122413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Trans.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331640" y="2852936"/>
            <a:ext cx="7596336" cy="2160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Maiores TM na pop. com menos anos de estudo. Vale referir a “epidemia” de acidentes de moto vitimando majoritariamente os jovens nas cidades do NE, de grande e médio porte, com grande impacto nos serviços de urgência e emergência do SUS, na Previdência Social e nas famílias.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Imagem 16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52328" cy="86895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707904" y="980728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835696" y="112474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Contribuições: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1835696" y="1628800"/>
            <a:ext cx="230425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179512" y="1916832"/>
            <a:ext cx="309634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Pós 2ª Guerra Mundial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(a partir de 1945)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79512" y="3573016"/>
            <a:ext cx="309634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Epidemiologia e Clínica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79512" y="4581128"/>
            <a:ext cx="309634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Autores Latinos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(a partir de 1980)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419872" y="1916832"/>
            <a:ext cx="5544616" cy="144016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Mudanças na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relação </a:t>
            </a:r>
            <a:r>
              <a:rPr lang="pt-B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Estado-Sociedade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Melhoria das condições de vida e trabalho.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Polarização política e ideológica de blocos.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419872" y="3573016"/>
            <a:ext cx="5544616" cy="79208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Sobre a situação de saúde e fatores de risco para doenças infecciosas e DCNT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419872" y="4581128"/>
            <a:ext cx="5544616" cy="151216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Retomam, enfatizam e avançam em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estudos sobre os DSS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Ex: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Arouca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Breilh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Laurell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Possas,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dentre outros.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585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9807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412776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179512" y="3429000"/>
            <a:ext cx="136815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Homic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403648" y="1628800"/>
            <a:ext cx="7560840" cy="4680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16" name="Imagem 15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1619672" y="1844824"/>
            <a:ext cx="7128792" cy="122413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As TM das regiões metropolitanas estudadas superam a média brasileira e inclusive do Nordeste, considerando os níveis de escolaridade (0-3, 4-7 e 8 e mais);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619672" y="3284984"/>
            <a:ext cx="7128792" cy="79208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Em Salvador,  observam-se taxas mais elevadas da região NE;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619672" y="4293096"/>
            <a:ext cx="7128792" cy="18722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Nas três regiões metropolitanas as taxas de homicídios na pop. acima de 15 anos são cerca de 5 a 6 vezes maiores entre aqueles com menor nível de escolaridade, quando comparados aos que têm mais de 8 anos de escolaridade;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836712"/>
            <a:ext cx="365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51720" y="12687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Epidemiológica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195736" y="1700808"/>
            <a:ext cx="669674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179512" y="3645024"/>
            <a:ext cx="136815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Mal def.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403648" y="2132856"/>
            <a:ext cx="7560840" cy="41764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 </a:t>
            </a:r>
          </a:p>
          <a:p>
            <a:endParaRPr lang="pt-BR" sz="2400" dirty="0"/>
          </a:p>
        </p:txBody>
      </p:sp>
      <p:pic>
        <p:nvPicPr>
          <p:cNvPr id="16" name="Imagem 15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1619672" y="2348880"/>
            <a:ext cx="7128792" cy="158417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Apesar de observamos uma redução ao longo dos anos, ainda se apresentam elevados na média do país, na região Nordeste e nas áreas  metropolitanas de Fortaleza, Recife e Salvador. 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619672" y="4221088"/>
            <a:ext cx="7128792" cy="18722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Destacam-se altas proporções de óbitos por causas mal definidas entre óbitos sem informação quanto à escolaridade. Em Recife chega a 50,1% os óbitos por causas mal definidas sem informação quanto à escolaridade.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71800" y="116632"/>
            <a:ext cx="41044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Condições de Vida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771800" y="836712"/>
            <a:ext cx="41044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267744" y="12687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Indicadores do Processo de Transição Nutricional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771800" y="1700808"/>
            <a:ext cx="612068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683568" y="2204864"/>
            <a:ext cx="7992888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Passagem de um estado de desnutrição grave e moderada até os anos 1980 para uma situação de sobrepeso e obesidade nas várias classes sociais, e em crianças, adolescentes e adultos.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83568" y="3645024"/>
            <a:ext cx="7992888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Situação de fome crônica parecem relativamente superados a partir do bolsa família e de melhoras nos índices de emprego e renda no Nordeste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3568" y="5085184"/>
            <a:ext cx="799288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segurança alimentar no semiárido do Nordeste requer atenção permanente.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Imagem 18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79712" y="332656"/>
            <a:ext cx="70202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O enfrentamento em Saúde Pública a partir dos Determinantes Sociais e o SUS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123728" y="764704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2123728" y="1340768"/>
            <a:ext cx="6696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2040" y="1844824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11560" y="19888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Dependem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fortalecimento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Estado Democrático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país, e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articulação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entre os poderes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Estado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Sociedade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1560" y="30689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Ampliação dos investimento e priorização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Políticas Públicas intersetoriais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forma articulada em Saúde, Educação, Transporte, Mobilidade, Segurança, Saneamento, Moradia, etc.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510899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Cumprimento dos princípios constitucionais do SUS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Universalidade, Equidade, Integralidade e Controle Social com garantia de investimentos nas três instâncias de governo.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51520" y="529191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251520" y="209975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251520" y="32129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11560" y="447950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Saúde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direito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dever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Estado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1988)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251520" y="466242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250741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Ampliar, consolidar, inovar e fortalecer os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Sistemas de Informação em Saúde,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principalmente sobre a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morbidade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fortalecendo o planejamento, monitoramento,  avaliação e tomada de decisão dos gestores.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425418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Implantação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plano de carreira, cargos e salários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dos profissionais de saúde de nível universitário e técnicos.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179512" y="265142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179512" y="4398203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35" name="Título 1"/>
          <p:cNvSpPr txBox="1">
            <a:spLocks/>
          </p:cNvSpPr>
          <p:nvPr/>
        </p:nvSpPr>
        <p:spPr>
          <a:xfrm>
            <a:off x="1907704" y="404664"/>
            <a:ext cx="70202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O enfrentamento em Saúde Pública a partir dos Determinantes Sociais e o SUS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2051720" y="836712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2051720" y="1412776"/>
            <a:ext cx="6696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4860032" y="1916832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7544" y="2126759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Capacitação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em nível de graduação/residência/especialização e mestrado profissional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nas diversas áreas da saúde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como: epidemiologia, planejamento, gestão, avaliação, entre outras áreas estratégicas. Utilizar mecanismos de educação permanente presencial e à distância, e de vídeo conferências.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179512" y="23096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467544" y="4235604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Planejamento e execução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programas e ações de vigilância na atenção básica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doenças endêmicas e epidêmicas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 esquistossomose, dengue,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), assim como para as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DCNTs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(diabetes, enfermidades oftalmológicas, osteoporoses,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" name="Seta para a direita 30"/>
          <p:cNvSpPr/>
          <p:nvPr/>
        </p:nvSpPr>
        <p:spPr>
          <a:xfrm>
            <a:off x="179512" y="4418529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907704" y="476672"/>
            <a:ext cx="70202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O enfrentamento em Saúde Pública a partir dos Determinantes Sociais e o SUS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2051720" y="908720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2051720" y="1484784"/>
            <a:ext cx="6696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4860032" y="1988840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194063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Novos investimentos em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C&amp;T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e Inovação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com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desconcentração de recursos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do Sul e Sudeste para as regiões Nordeste, Centro-Oeste e Norte.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1560" y="32129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Melhoria de qualidade da atenção do SUS e inovações na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gestão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 na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governança do sistema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como os Consórcios Municipais de Saúde nos diferentes níveis de atenção (básica, especializada, hospitalar e de urgências e emergências).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488367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princípio e a visão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Universalidade e Equidade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 Sistema de Saúde deve se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expandir num movimento de caráter global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visando o caráter da cidadania de milhões de pessoas nos vários países e continentes.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51520" y="502825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251520" y="208521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251520" y="335699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979712" y="332656"/>
            <a:ext cx="70202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O enfrentamento em Saúde Pública a partir dos Determinantes Sociais e o SUS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2123728" y="764704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2123728" y="1340768"/>
            <a:ext cx="6696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932040" y="1844824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55776" y="116632"/>
            <a:ext cx="51845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Considerações Finais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764704"/>
            <a:ext cx="4161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11560" y="277686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texto de referência para esta Conferência sobre os DSS foram apresentados diversas situações e fatos históricos fundamentais na formação social do país e do Nordeste: colonialismo, escravatura, coronelismo, descriminação contra a mulher, estado republicano, processos de urbanização desordenados e concentração de renda como determinantes das atuais condições de vida.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51520" y="292143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55776" y="116632"/>
            <a:ext cx="51845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Considerações Finais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764704"/>
            <a:ext cx="4161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11560" y="22048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As desigualdades ainda existentes no século XXI no Nordeste e no Brasil e a nível global são inaceitáveis e contrárias aos direitos de cidadania com as atuais e futuras gerações.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51520" y="234944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359682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documento final da Conferência Mundial da OMS de 2011, intitulado ” Declaração e Política do Rio sobre os Determinantes Sociais da Saúde” reitera o princípio da equidade em saúde.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251520" y="3741401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11560" y="496497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Um dos princípio de ação nos níveis global, nacionais e locais é o de melhorar as condições da vida cotidiana nos ciclos da vida: ao nascer, crescer, viver, trabalhar e envelhecer.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51520" y="5109553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2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49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55776" y="116632"/>
            <a:ext cx="51845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Considerações Finais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003104" y="764704"/>
            <a:ext cx="4161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11560" y="214737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Os processos de transição demográfica, epidemiológica e nutricional são historicamente determinados , são interdependentes e está em movimento com uma temporalidade ainda indefinida, expressando as desigualdades e diferenças entre as classes sociais.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51520" y="229195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385698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Quanto maior for o desenvolvimento político, econômico e social do país, do conjunto das macrorregiões e dos municípios brasileiros, aliados com a ética pública dos poderes constituídos e das instituições com a sociedade visando a implantação de políticas públicas intersetoriais, menor será o tempo dos processos de transição em curso.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251520" y="400155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52328" cy="86895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707904" y="980728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179512" y="2276872"/>
            <a:ext cx="309634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Comissão Nacional</a:t>
            </a:r>
          </a:p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Sobre DSS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79512" y="3429000"/>
            <a:ext cx="309634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Conferência Mundial sobre DSS da OMS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419872" y="2276872"/>
            <a:ext cx="5544616" cy="79208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Criação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 2006.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Relatório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sobre causas das 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iniquidade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 saúde no Brasil (2008)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419872" y="3429000"/>
            <a:ext cx="5544616" cy="79208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Realizada, em 2011 no Rio de Janeiro, com desdobramentos importantes.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915816" y="4797152"/>
            <a:ext cx="374441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Conferência Regional sobre DSS – NE, 2013.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eta em curva para a direita 21"/>
          <p:cNvSpPr/>
          <p:nvPr/>
        </p:nvSpPr>
        <p:spPr>
          <a:xfrm rot="19012845">
            <a:off x="1833588" y="4263481"/>
            <a:ext cx="648072" cy="15264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835696" y="126876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Contribuições: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1835696" y="1772816"/>
            <a:ext cx="230425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50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Imagem 15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971600" y="184482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Por último, agradecemos à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Jessyka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Barbosa, Alessandro Araújo </a:t>
            </a:r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>e Rebecca Soares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pelas contribuições na elaboração deste texto. 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71600" y="401958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Uma ótima conferência!</a:t>
            </a:r>
          </a:p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OBRIGADO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À TODOS!</a:t>
            </a:r>
          </a:p>
        </p:txBody>
      </p:sp>
    </p:spTree>
    <p:extLst>
      <p:ext uri="{BB962C8B-B14F-4D97-AF65-F5344CB8AC3E}">
        <p14:creationId xmlns="" xmlns:p14="http://schemas.microsoft.com/office/powerpoint/2010/main" val="898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823071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Análise da Situação de Saúde na Região Nordeste com foco nos Determinantes Sociais da Saúde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64088" y="4941168"/>
            <a:ext cx="2880320" cy="108012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Eduardo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Freese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spcBef>
                <a:spcPts val="0"/>
              </a:spcBef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Eduarda Cesse*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logoDSSnordeste_cur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08"/>
            <a:ext cx="6333744" cy="2380488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0" y="6165304"/>
            <a:ext cx="9144000" cy="351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*Docentes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-Pesquisadores do Departamento de Saúde </a:t>
            </a:r>
            <a:r>
              <a:rPr lang="pt-BR" dirty="0" err="1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Coletiva-Nesc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dirty="0" err="1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CPqAM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Fiocruz/PE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9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88640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483768" y="836712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84784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55576" y="1652607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Antecedentes e determinantes políticos, econômicos e sociais, das desigualdades e da situação em Saúde no Nordeste: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ector reto 14"/>
          <p:cNvCxnSpPr>
            <a:stCxn id="14" idx="1"/>
            <a:endCxn id="14" idx="3"/>
          </p:cNvCxnSpPr>
          <p:nvPr/>
        </p:nvCxnSpPr>
        <p:spPr>
          <a:xfrm>
            <a:off x="755576" y="2252772"/>
            <a:ext cx="777686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187624" y="2804735"/>
            <a:ext cx="691276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3203848" y="3140968"/>
            <a:ext cx="273630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XV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40050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de organização política, econômica, cultural e religiosa dos diversos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povos indígenas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únicos habitantes da região.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11560" y="49411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Equilíbrio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destes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povos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com 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natureza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na coleta de alimentos, caça e pesca.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323528" y="414908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>
            <a:off x="323528" y="50851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88640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483768" y="836712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84784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2195736" y="1772816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XVI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560" y="2742019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Início do colonialismo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dominação portuguesa do espaço geopolítico, econômico, cultural e religioso.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11560" y="36450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Ampliação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Império Colonial Português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chamado “NOVO MUNDO”.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4542219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Apropriação com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extrativismo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intensivo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riquezas naturais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partir do litoral.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54452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Implantação do conceito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territorialidade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Espaço ocupado recebe o nome de Brasil.	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51520" y="472514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251520" y="558924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251520" y="285293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251520" y="378904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88640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776" y="836712"/>
            <a:ext cx="5112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84784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2195736" y="1772816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XVI ao XVIII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560" y="263691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Evolução do colonialismo: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t-BR" dirty="0" smtClean="0"/>
          </a:p>
        </p:txBody>
      </p:sp>
      <p:sp>
        <p:nvSpPr>
          <p:cNvPr id="22" name="Seta para a direita 21"/>
          <p:cNvSpPr/>
          <p:nvPr/>
        </p:nvSpPr>
        <p:spPr>
          <a:xfrm>
            <a:off x="251520" y="278092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683568" y="3356992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683568" y="4221088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>
            <a:off x="683568" y="5517232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971600" y="321297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Instalações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Sistema de capitanias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Brasil e no NE (1534 e 1536) e inicio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Coronelismo no interior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do NE. </a:t>
            </a:r>
          </a:p>
          <a:p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Extrativismo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associado com ampliação do plantio e comercialização das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monoculturas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da cana de açúcar, cacau e algodão no NE. </a:t>
            </a:r>
          </a:p>
          <a:p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Início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escravatura de índios e de negros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trazidos da África pelo Colonizador (Século XVI). </a:t>
            </a:r>
          </a:p>
        </p:txBody>
      </p:sp>
      <p:pic>
        <p:nvPicPr>
          <p:cNvPr id="20" name="Imagem 19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Recife, 2013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0249-EA6F-47FE-8483-5CD250130187}" type="slidenum">
              <a:rPr lang="pt-BR" smtClean="0"/>
              <a:pPr/>
              <a:t>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6512" y="6813376"/>
            <a:ext cx="9144000" cy="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108504" y="44624"/>
            <a:ext cx="0" cy="6858000"/>
          </a:xfrm>
          <a:prstGeom prst="line">
            <a:avLst/>
          </a:prstGeom>
          <a:ln w="1016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8"/>
          <p:cNvSpPr txBox="1">
            <a:spLocks/>
          </p:cNvSpPr>
          <p:nvPr/>
        </p:nvSpPr>
        <p:spPr>
          <a:xfrm>
            <a:off x="10750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Eduardo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tint val="75000"/>
                  </a:schemeClr>
                </a:solidFill>
              </a:rPr>
              <a:t>Eduarda Cesse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07704" y="11663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Características da formação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social no Nordeste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55776" y="764704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47864" y="1412776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2195736" y="1628800"/>
            <a:ext cx="48965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Século XVI ao XVIII</a:t>
            </a:r>
            <a:endParaRPr lang="pt-B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242088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Evolução do colonialismo:</a:t>
            </a:r>
            <a:r>
              <a:rPr lang="pt-BR" dirty="0" smtClean="0"/>
              <a:t>	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179512" y="256490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539552" y="3068960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55576" y="2924944"/>
            <a:ext cx="8244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Invasões e disputas coloniais no Brasil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 no NE por Holandeses (1630/1654) e Franceses (1612) pela apropriação de terras e exploração comercial, principalmente do açúcar produzido. </a:t>
            </a:r>
          </a:p>
          <a:p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Apropriação e concentração das terras (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latifúndios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pelos “coronéis” e ampliação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produção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agro-açucareira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pecuária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no NE. </a:t>
            </a:r>
          </a:p>
          <a:p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Fim do colonialismo Português no século XVIII. Formalização da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Independência do Brasil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(1789).</a:t>
            </a:r>
            <a:endParaRPr lang="pt-BR" sz="2400" dirty="0"/>
          </a:p>
        </p:txBody>
      </p:sp>
      <p:sp>
        <p:nvSpPr>
          <p:cNvPr id="19" name="Seta para a direita 18"/>
          <p:cNvSpPr/>
          <p:nvPr/>
        </p:nvSpPr>
        <p:spPr>
          <a:xfrm>
            <a:off x="539552" y="5589240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539552" y="4293096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logoDSSnordeste_t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82" y="188640"/>
            <a:ext cx="157420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4494</Words>
  <Application>Microsoft Office PowerPoint</Application>
  <PresentationFormat>Apresentação na tela (4:3)</PresentationFormat>
  <Paragraphs>967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Análise da Situação de Saúde na Região Nordeste com foco nos Determinantes Sociais da Saúde</vt:lpstr>
      <vt:lpstr>Introdução</vt:lpstr>
      <vt:lpstr>Introdução</vt:lpstr>
      <vt:lpstr>Introdução</vt:lpstr>
      <vt:lpstr>Introdução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Análise da Situação de Saúde na Região Nordeste com foco nos Determinantes Sociais da Saúde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da Situação de Saúde na Região Nordeste com foco nos Determinantes Sociais da Saúde</dc:title>
  <dc:creator>jessykamary</dc:creator>
  <cp:lastModifiedBy>usuario</cp:lastModifiedBy>
  <cp:revision>247</cp:revision>
  <dcterms:created xsi:type="dcterms:W3CDTF">2008-05-13T06:46:33Z</dcterms:created>
  <dcterms:modified xsi:type="dcterms:W3CDTF">2013-09-03T11:35:06Z</dcterms:modified>
</cp:coreProperties>
</file>