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charts/chart13.xml" ContentType="application/vnd.openxmlformats-officedocument.drawingml.chart+xml"/>
  <Override PartName="/ppt/notesSlides/notesSlide16.xml" ContentType="application/vnd.openxmlformats-officedocument.presentationml.notesSlide+xml"/>
  <Override PartName="/ppt/charts/chart24.xml" ContentType="application/vnd.openxmlformats-officedocument.drawingml.chart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charts/chart20.xml" ContentType="application/vnd.openxmlformats-officedocument.drawingml.chart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charts/chart18.xml" ContentType="application/vnd.openxmlformats-officedocument.drawingml.char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charts/chart16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4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23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notesSlides/notesSlide13.xml" ContentType="application/vnd.openxmlformats-officedocument.presentationml.notesSlide+xml"/>
  <Override PartName="/ppt/charts/chart21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charts/chart10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charts/chart15.xml" ContentType="application/vnd.openxmlformats-officedocument.drawingml.char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charts/chart22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17" r:id="rId1"/>
  </p:sldMasterIdLst>
  <p:notesMasterIdLst>
    <p:notesMasterId r:id="rId42"/>
  </p:notesMasterIdLst>
  <p:handoutMasterIdLst>
    <p:handoutMasterId r:id="rId43"/>
  </p:handoutMasterIdLst>
  <p:sldIdLst>
    <p:sldId id="547" r:id="rId2"/>
    <p:sldId id="655" r:id="rId3"/>
    <p:sldId id="649" r:id="rId4"/>
    <p:sldId id="646" r:id="rId5"/>
    <p:sldId id="654" r:id="rId6"/>
    <p:sldId id="625" r:id="rId7"/>
    <p:sldId id="624" r:id="rId8"/>
    <p:sldId id="630" r:id="rId9"/>
    <p:sldId id="653" r:id="rId10"/>
    <p:sldId id="643" r:id="rId11"/>
    <p:sldId id="622" r:id="rId12"/>
    <p:sldId id="599" r:id="rId13"/>
    <p:sldId id="623" r:id="rId14"/>
    <p:sldId id="632" r:id="rId15"/>
    <p:sldId id="616" r:id="rId16"/>
    <p:sldId id="618" r:id="rId17"/>
    <p:sldId id="656" r:id="rId18"/>
    <p:sldId id="546" r:id="rId19"/>
    <p:sldId id="648" r:id="rId20"/>
    <p:sldId id="647" r:id="rId21"/>
    <p:sldId id="651" r:id="rId22"/>
    <p:sldId id="652" r:id="rId23"/>
    <p:sldId id="668" r:id="rId24"/>
    <p:sldId id="665" r:id="rId25"/>
    <p:sldId id="667" r:id="rId26"/>
    <p:sldId id="619" r:id="rId27"/>
    <p:sldId id="620" r:id="rId28"/>
    <p:sldId id="664" r:id="rId29"/>
    <p:sldId id="626" r:id="rId30"/>
    <p:sldId id="593" r:id="rId31"/>
    <p:sldId id="640" r:id="rId32"/>
    <p:sldId id="642" r:id="rId33"/>
    <p:sldId id="587" r:id="rId34"/>
    <p:sldId id="663" r:id="rId35"/>
    <p:sldId id="662" r:id="rId36"/>
    <p:sldId id="637" r:id="rId37"/>
    <p:sldId id="582" r:id="rId38"/>
    <p:sldId id="581" r:id="rId39"/>
    <p:sldId id="591" r:id="rId40"/>
    <p:sldId id="533" r:id="rId41"/>
  </p:sldIdLst>
  <p:sldSz cx="9144000" cy="6858000" type="screen4x3"/>
  <p:notesSz cx="6797675" cy="9926638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10D6E0"/>
    <a:srgbClr val="99CCFF"/>
    <a:srgbClr val="99FFCC"/>
    <a:srgbClr val="00FF99"/>
    <a:srgbClr val="E10D2B"/>
    <a:srgbClr val="FFCC66"/>
    <a:srgbClr val="F2F274"/>
    <a:srgbClr val="FFFF66"/>
    <a:srgbClr val="BF504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660B408-B3CF-4A94-85FC-2B1E0A45F4A2}" styleName="Estilo Escuro 2 - Ênfase 1/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352" autoAdjust="0"/>
    <p:restoredTop sz="96500" autoAdjust="0"/>
  </p:normalViewPr>
  <p:slideViewPr>
    <p:cSldViewPr>
      <p:cViewPr>
        <p:scale>
          <a:sx n="80" d="100"/>
          <a:sy n="80" d="100"/>
        </p:scale>
        <p:origin x="-1554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2970" y="-108"/>
      </p:cViewPr>
      <p:guideLst>
        <p:guide orient="horz" pos="3126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uliana\Documents\3_Trabalho\Funasa\Artigo%20ABEP\arquivosgraficos\Densidade%20Demogr&#225;fica%20IBGE%20Censo%202010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_densp\cgesa\COSAE\ESTAT&#205;STICA\CENSO%202010\Graficos\COBERTURA%20ESGOTAMENTO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_densp\cgesa\COSAE\ESTAT&#205;STICA\CENSO%202010\Graficos\COBERTURA%20ESGOTAMENTO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_densp\cgesa\COSAE\ESTAT&#205;STICA\CENSO%202010\Graficos\COBERTURA%20ESGOTAMENTO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_densp\cgesa\COSAE\ESTAT&#205;STICA\CENSO%202010\Graficos\COBERTURA%20ESGOTAMENTO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_densp\cgesa\COSAE\ESTAT&#205;STICA\CENSO%202010\Graficos\COBERTURA%20ESGOTAMENTO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_densp\cgesa\COSAE\ESTAT&#205;STICA\CENSO%202010\Graficos\COBERTURA%20ESGOTAMENTO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_densp\cgesa\COSAE\ESTAT&#205;STICA\CENSO%202010\Graficos\RES&#205;DUOS%20S&#211;LIDOS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_densp\cgesa\COSAE\ESTAT&#205;STICA\CENSO%202010\Graficos\RES&#205;DUOS%20S&#211;LIDOS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_densp\cgesa\COSAE\ESTAT&#205;STICA\CENSO%202010\Graficos\RES&#205;DUOS%20S&#211;LIDOS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_densp\cgesa\COSAE\ESTAT&#205;STICA\CENSO%202010\Graficos\RES&#205;DUOS%20S&#211;LIDO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2009\IBGE%20Porte%20dos%20Munic&#237;pios%20Graficos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_densp\cgesa\COSAE\ESTAT&#205;STICA\CENSO%202010\Graficos\RES&#205;DUOS%20S&#211;LIDOS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_densp\cgesa\COSAE\ESTAT&#205;STICA\CENSO%202010\Graficos\RES&#205;DUOS%20S&#211;LIDOS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rv_densp_cgesa\cgesa\COSAE\EVENTOS\I%20Conferencia%20Determinantes%20Sociais%20Sa&#250;de%20-%20NE\METAS%20NORDESTE%20PLANSAB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rv_densp_cgesa\cgesa\COSAE\EVENTOS\I%20Conferencia%20Determinantes%20Sociais%20Sa&#250;de%20-%20NE\METAS%20NORDESTE%20PLANSAB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rv_densp_cgesa\cgesa\COSAE\EVENTOS\I%20Conferencia%20Determinantes%20Sociais%20Sa&#250;de%20-%20NE\METAS%20NORDESTE%20PLANSAB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Juliana\Documents\3_Trabalho\Funasa\Artigo%20ABEP\arquivosgraficos\IBGE%20Porte%20dos%20Munic&#237;pio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_densp\cgesa\COSAE\ESTAT&#205;STICA\CENSO%202010\Graficos\COBERTURA%20&#193;GU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_densp\cgesa\COSAE\ESTAT&#205;STICA\CENSO%202010\Graficos\COBERTURA%20&#193;GUA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_densp\cgesa\COSAE\ESTAT&#205;STICA\CENSO%202010\Graficos\COBERTURA%20&#193;GUA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_densp\cgesa\COSAE\ESTAT&#205;STICA\CENSO%202010\Graficos\COBERTURA%20&#193;GUA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_densp\cgesa\COSAE\ESTAT&#205;STICA\CENSO%202010\Graficos\COBERTURA%20&#193;GUA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_densp\cgesa\COSAE\ESTAT&#205;STICA\CENSO%202010\Graficos\COBERTURA%20&#193;GU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26"/>
  <c:chart>
    <c:autoTitleDeleted val="1"/>
    <c:plotArea>
      <c:layout>
        <c:manualLayout>
          <c:layoutTarget val="inner"/>
          <c:xMode val="edge"/>
          <c:yMode val="edge"/>
          <c:x val="0.22567236347364827"/>
          <c:y val="0.20345235915278276"/>
          <c:w val="0.51532207329045698"/>
          <c:h val="0.67282915216994765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3.3847331583552725E-3"/>
                  <c:y val="6.9444807771121934E-3"/>
                </c:manualLayout>
              </c:layout>
              <c:dLblPos val="bestFit"/>
              <c:showVal val="1"/>
              <c:showCatName val="1"/>
              <c:separator>
</c:separator>
            </c:dLbl>
            <c:dLbl>
              <c:idx val="1"/>
              <c:layout>
                <c:manualLayout>
                  <c:x val="-6.3418357438058924E-3"/>
                  <c:y val="6.2250410540759124E-2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dLblPos val="bestFit"/>
              <c:showVal val="1"/>
              <c:showCatName val="1"/>
              <c:separator>
</c:separator>
            </c:dLbl>
            <c:dLbl>
              <c:idx val="2"/>
              <c:layout>
                <c:manualLayout>
                  <c:x val="-3.3790868136808178E-2"/>
                  <c:y val="-4.5398102316953792E-2"/>
                </c:manualLayout>
              </c:layout>
              <c:dLblPos val="bestFit"/>
              <c:showVal val="1"/>
              <c:showCatName val="1"/>
              <c:separator>
</c:separator>
            </c:dLbl>
            <c:dLbl>
              <c:idx val="3"/>
              <c:layout>
                <c:manualLayout>
                  <c:x val="-5.7786526684164947E-4"/>
                  <c:y val="-1.2520049577136191E-2"/>
                </c:manualLayout>
              </c:layout>
              <c:dLblPos val="bestFit"/>
              <c:showVal val="1"/>
              <c:showCatName val="1"/>
              <c:separator>
</c:separator>
            </c:dLbl>
            <c:dLbl>
              <c:idx val="4"/>
              <c:layout>
                <c:manualLayout>
                  <c:x val="2.8088716435262211E-2"/>
                  <c:y val="5.7259203353049034E-3"/>
                </c:manualLayout>
              </c:layout>
              <c:dLblPos val="bestFit"/>
              <c:showVal val="1"/>
              <c:showCatName val="1"/>
              <c:separator>
</c:separator>
            </c:dLbl>
            <c:txPr>
              <a:bodyPr/>
              <a:lstStyle/>
              <a:p>
                <a:pPr>
                  <a:defRPr sz="1600" b="1"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dLblPos val="bestFit"/>
            <c:showVal val="1"/>
            <c:showCatName val="1"/>
            <c:separator>
</c:separator>
          </c:dLbls>
          <c:cat>
            <c:strRef>
              <c:f>Plan1!$A$119:$A$123</c:f>
              <c:strCache>
                <c:ptCount val="5"/>
                <c:pt idx="0">
                  <c:v>Norte</c:v>
                </c:pt>
                <c:pt idx="1">
                  <c:v>Nordeste</c:v>
                </c:pt>
                <c:pt idx="2">
                  <c:v>Sudeste</c:v>
                </c:pt>
                <c:pt idx="3">
                  <c:v>Sul</c:v>
                </c:pt>
                <c:pt idx="4">
                  <c:v>Centro-Oeste</c:v>
                </c:pt>
              </c:strCache>
            </c:strRef>
          </c:cat>
          <c:val>
            <c:numRef>
              <c:f>Plan1!$B$119:$B$123</c:f>
              <c:numCache>
                <c:formatCode>0.0%</c:formatCode>
                <c:ptCount val="5"/>
                <c:pt idx="0">
                  <c:v>8.1000000000000044E-2</c:v>
                </c:pt>
                <c:pt idx="1">
                  <c:v>0.32200000000000417</c:v>
                </c:pt>
                <c:pt idx="2">
                  <c:v>0.30000000000000032</c:v>
                </c:pt>
                <c:pt idx="3">
                  <c:v>0.21300000000000024</c:v>
                </c:pt>
                <c:pt idx="4">
                  <c:v>8.4000000000000227E-2</c:v>
                </c:pt>
              </c:numCache>
            </c:numRef>
          </c:val>
        </c:ser>
        <c:dLbls>
          <c:showVal val="1"/>
          <c:showCatName val="1"/>
        </c:dLbls>
        <c:firstSliceAng val="0"/>
      </c:pieChart>
    </c:plotArea>
    <c:plotVisOnly val="1"/>
  </c:chart>
  <c:spPr>
    <a:ln>
      <a:noFill/>
    </a:ln>
  </c:sp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26"/>
  <c:chart>
    <c:title>
      <c:tx>
        <c:rich>
          <a:bodyPr anchor="t" anchorCtr="0"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r>
              <a:rPr lang="pt-BR" sz="1200" b="1" i="0" baseline="0" dirty="0">
                <a:latin typeface="Arial" pitchFamily="34" charset="0"/>
                <a:cs typeface="Arial" pitchFamily="34" charset="0"/>
              </a:rPr>
              <a:t>			</a:t>
            </a:r>
            <a:r>
              <a:rPr lang="pt-BR" sz="1200" b="1" i="0" baseline="0" dirty="0" smtClean="0">
                <a:latin typeface="Arial" pitchFamily="34" charset="0"/>
                <a:cs typeface="Arial" pitchFamily="34" charset="0"/>
              </a:rPr>
              <a:t>Urbano</a:t>
            </a:r>
            <a:r>
              <a:rPr lang="pt-BR" sz="1200" b="1" i="0" baseline="0" dirty="0">
                <a:latin typeface="Arial" pitchFamily="34" charset="0"/>
                <a:cs typeface="Arial" pitchFamily="34" charset="0"/>
              </a:rPr>
              <a:t>	</a:t>
            </a:r>
            <a:r>
              <a:rPr lang="pt-BR" sz="1200" b="1" i="0" baseline="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pt-BR" sz="1200" b="1" i="0" baseline="0" dirty="0">
                <a:latin typeface="Arial" pitchFamily="34" charset="0"/>
                <a:cs typeface="Arial" pitchFamily="34" charset="0"/>
              </a:rPr>
              <a:t>	</a:t>
            </a:r>
            <a:r>
              <a:rPr lang="pt-BR" sz="1200" b="1" i="0" baseline="0" dirty="0" smtClean="0">
                <a:latin typeface="Arial" pitchFamily="34" charset="0"/>
                <a:cs typeface="Arial" pitchFamily="34" charset="0"/>
              </a:rPr>
              <a:t>Rural</a:t>
            </a:r>
            <a:endParaRPr lang="pt-BR" sz="1200" dirty="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11803878251707139"/>
          <c:y val="2.7319853238831935E-2"/>
        </c:manualLayout>
      </c:layout>
    </c:title>
    <c:plotArea>
      <c:layout>
        <c:manualLayout>
          <c:layoutTarget val="inner"/>
          <c:xMode val="edge"/>
          <c:yMode val="edge"/>
          <c:x val="0.38953537779030939"/>
          <c:y val="0.16875529186904129"/>
          <c:w val="0.21960453947351677"/>
          <c:h val="0.65287836059694171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9.6215223096418126E-3"/>
                  <c:y val="-0.20191124978111333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6.2799696496809495E-3"/>
                  <c:y val="1.8464520401008753E-3"/>
                </c:manualLayout>
              </c:layout>
              <c:dLblPos val="outEnd"/>
              <c:showVal val="1"/>
            </c:dLbl>
            <c:txPr>
              <a:bodyPr/>
              <a:lstStyle/>
              <a:p>
                <a:pPr algn="ctr">
                  <a:defRPr lang="pt-BR" sz="1000" b="1" i="0" u="none" strike="noStrike" kern="1200" baseline="0">
                    <a:solidFill>
                      <a:sysClr val="windowText" lastClr="000000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pt-BR"/>
              </a:p>
            </c:txPr>
            <c:dLblPos val="outEnd"/>
            <c:showVal val="1"/>
            <c:showLeaderLines val="1"/>
          </c:dLbls>
          <c:cat>
            <c:strRef>
              <c:f>BRASIL!$A$140:$A$143</c:f>
              <c:strCache>
                <c:ptCount val="4"/>
                <c:pt idx="0">
                  <c:v>Rede geral de esgoto ou pluvial</c:v>
                </c:pt>
                <c:pt idx="1">
                  <c:v>Fossa séptica</c:v>
                </c:pt>
                <c:pt idx="2">
                  <c:v>Fossa rudimentar</c:v>
                </c:pt>
                <c:pt idx="3">
                  <c:v>Outro</c:v>
                </c:pt>
              </c:strCache>
            </c:strRef>
          </c:cat>
          <c:val>
            <c:numRef>
              <c:f>BRASIL!$E$140:$E$143</c:f>
              <c:numCache>
                <c:formatCode>0.0%</c:formatCode>
                <c:ptCount val="4"/>
                <c:pt idx="0">
                  <c:v>0.64060179393111061</c:v>
                </c:pt>
                <c:pt idx="1">
                  <c:v>0.11236804964032644</c:v>
                </c:pt>
                <c:pt idx="2">
                  <c:v>0.19609035339342268</c:v>
                </c:pt>
                <c:pt idx="3">
                  <c:v>5.0939803035142422E-2</c:v>
                </c:pt>
              </c:numCache>
            </c:numRef>
          </c:val>
        </c:ser>
        <c:firstSliceAng val="0"/>
      </c:pieChart>
    </c:plotArea>
    <c:legend>
      <c:legendPos val="b"/>
      <c:layout>
        <c:manualLayout>
          <c:xMode val="edge"/>
          <c:yMode val="edge"/>
          <c:x val="1.5581720852453681E-2"/>
          <c:y val="0.9201134377554343"/>
          <c:w val="0.97596434786277142"/>
          <c:h val="6.1801456871533114E-2"/>
        </c:manualLayout>
      </c:layout>
      <c:txPr>
        <a:bodyPr/>
        <a:lstStyle/>
        <a:p>
          <a:pPr rtl="0">
            <a:defRPr sz="1000" b="0">
              <a:latin typeface="Arial" pitchFamily="34" charset="0"/>
              <a:cs typeface="Arial" pitchFamily="34" charset="0"/>
            </a:defRPr>
          </a:pPr>
          <a:endParaRPr lang="pt-BR"/>
        </a:p>
      </c:txPr>
    </c:legend>
    <c:plotVisOnly val="1"/>
  </c:chart>
  <c:spPr>
    <a:ln>
      <a:solidFill>
        <a:schemeClr val="tx1">
          <a:lumMod val="65000"/>
          <a:lumOff val="35000"/>
        </a:schemeClr>
      </a:solidFill>
    </a:ln>
  </c:sp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26"/>
  <c:chart>
    <c:autoTitleDeleted val="1"/>
    <c:plotArea>
      <c:layout>
        <c:manualLayout>
          <c:layoutTarget val="inner"/>
          <c:xMode val="edge"/>
          <c:yMode val="edge"/>
          <c:x val="0.15715073043675221"/>
          <c:y val="0.1681830327877189"/>
          <c:w val="0.62337548601412018"/>
          <c:h val="0.76344596050236102"/>
        </c:manualLayout>
      </c:layout>
      <c:pieChart>
        <c:varyColors val="1"/>
        <c:ser>
          <c:idx val="0"/>
          <c:order val="0"/>
          <c:dLbls>
            <c:txPr>
              <a:bodyPr/>
              <a:lstStyle/>
              <a:p>
                <a:pPr algn="ctr">
                  <a:defRPr lang="pt-BR" sz="1000" b="1" i="0" u="none" strike="noStrike" kern="1200" baseline="0">
                    <a:solidFill>
                      <a:sysClr val="windowText" lastClr="000000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pt-BR"/>
              </a:p>
            </c:txPr>
            <c:dLblPos val="outEnd"/>
            <c:showVal val="1"/>
            <c:showLeaderLines val="1"/>
          </c:dLbls>
          <c:cat>
            <c:strRef>
              <c:f>BRASIL!$A$140:$A$143</c:f>
              <c:strCache>
                <c:ptCount val="4"/>
                <c:pt idx="0">
                  <c:v>Rede geral de esgoto ou pluvial</c:v>
                </c:pt>
                <c:pt idx="1">
                  <c:v>Fossa séptica</c:v>
                </c:pt>
                <c:pt idx="2">
                  <c:v>Fossa rudimentar</c:v>
                </c:pt>
                <c:pt idx="3">
                  <c:v>Outro</c:v>
                </c:pt>
              </c:strCache>
            </c:strRef>
          </c:cat>
          <c:val>
            <c:numRef>
              <c:f>BRASIL!$C$140:$C$143</c:f>
              <c:numCache>
                <c:formatCode>0.0%</c:formatCode>
                <c:ptCount val="4"/>
                <c:pt idx="0">
                  <c:v>0.5545107354111225</c:v>
                </c:pt>
                <c:pt idx="1">
                  <c:v>0.11606652740370414</c:v>
                </c:pt>
                <c:pt idx="2">
                  <c:v>0.24458497582703687</c:v>
                </c:pt>
                <c:pt idx="3">
                  <c:v>8.4837761358137226E-2</c:v>
                </c:pt>
              </c:numCache>
            </c:numRef>
          </c:val>
        </c:ser>
        <c:firstSliceAng val="0"/>
      </c:pieChart>
    </c:plotArea>
    <c:plotVisOnly val="1"/>
  </c:chart>
  <c:spPr>
    <a:ln>
      <a:noFill/>
    </a:ln>
  </c:sp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26"/>
  <c:chart>
    <c:autoTitleDeleted val="1"/>
    <c:plotArea>
      <c:layout>
        <c:manualLayout>
          <c:layoutTarget val="inner"/>
          <c:xMode val="edge"/>
          <c:yMode val="edge"/>
          <c:x val="0.24412522222728722"/>
          <c:y val="0.13341010608598583"/>
          <c:w val="0.66130662047378352"/>
          <c:h val="0.80999906942118172"/>
        </c:manualLayout>
      </c:layout>
      <c:pieChart>
        <c:varyColors val="1"/>
        <c:ser>
          <c:idx val="0"/>
          <c:order val="0"/>
          <c:dLbls>
            <c:dLbl>
              <c:idx val="3"/>
              <c:layout>
                <c:manualLayout>
                  <c:x val="-4.8244214493017865E-3"/>
                  <c:y val="4.5357938012149782E-2"/>
                </c:manualLayout>
              </c:layout>
              <c:dLblPos val="outEnd"/>
              <c:showVal val="1"/>
            </c:dLbl>
            <c:txPr>
              <a:bodyPr/>
              <a:lstStyle/>
              <a:p>
                <a:pPr algn="ctr">
                  <a:defRPr lang="pt-BR" sz="1000" b="1" i="0" u="none" strike="noStrike" kern="1200" baseline="0">
                    <a:solidFill>
                      <a:sysClr val="windowText" lastClr="000000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pt-BR"/>
              </a:p>
            </c:txPr>
            <c:dLblPos val="outEnd"/>
            <c:showVal val="1"/>
            <c:showLeaderLines val="1"/>
          </c:dLbls>
          <c:cat>
            <c:strRef>
              <c:f>BRASIL!$A$140:$A$143</c:f>
              <c:strCache>
                <c:ptCount val="4"/>
                <c:pt idx="0">
                  <c:v>Rede geral de esgoto ou pluvial</c:v>
                </c:pt>
                <c:pt idx="1">
                  <c:v>Fossa séptica</c:v>
                </c:pt>
                <c:pt idx="2">
                  <c:v>Fossa rudimentar</c:v>
                </c:pt>
                <c:pt idx="3">
                  <c:v>Outro</c:v>
                </c:pt>
              </c:strCache>
            </c:strRef>
          </c:cat>
          <c:val>
            <c:numRef>
              <c:f>BRASIL!$G$140:$G$143</c:f>
              <c:numCache>
                <c:formatCode>0.0%</c:formatCode>
                <c:ptCount val="4"/>
                <c:pt idx="0">
                  <c:v>3.113598214541537E-2</c:v>
                </c:pt>
                <c:pt idx="1">
                  <c:v>0.13855074260727129</c:v>
                </c:pt>
                <c:pt idx="2">
                  <c:v>0.53939911201301938</c:v>
                </c:pt>
                <c:pt idx="3">
                  <c:v>0.29091416323429786</c:v>
                </c:pt>
              </c:numCache>
            </c:numRef>
          </c:val>
        </c:ser>
        <c:firstSliceAng val="0"/>
      </c:pieChart>
    </c:plotArea>
    <c:plotVisOnly val="1"/>
  </c:chart>
  <c:spPr>
    <a:ln>
      <a:noFill/>
    </a:ln>
  </c:sp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26"/>
  <c:chart>
    <c:title>
      <c:tx>
        <c:rich>
          <a:bodyPr anchor="t" anchorCtr="0"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r>
              <a:rPr lang="pt-BR" sz="1200" b="1" i="0" baseline="0" dirty="0">
                <a:latin typeface="Arial" pitchFamily="34" charset="0"/>
                <a:cs typeface="Arial" pitchFamily="34" charset="0"/>
              </a:rPr>
              <a:t>	</a:t>
            </a:r>
            <a:r>
              <a:rPr lang="pt-BR" sz="1200" b="1" i="0" baseline="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pt-BR" sz="1200" b="1" i="0" baseline="0" dirty="0">
                <a:latin typeface="Arial" pitchFamily="34" charset="0"/>
                <a:cs typeface="Arial" pitchFamily="34" charset="0"/>
              </a:rPr>
              <a:t>	</a:t>
            </a:r>
            <a:r>
              <a:rPr lang="pt-BR" sz="1200" b="1" i="0" baseline="0" dirty="0" smtClean="0">
                <a:latin typeface="Arial" pitchFamily="34" charset="0"/>
                <a:cs typeface="Arial" pitchFamily="34" charset="0"/>
              </a:rPr>
              <a:t>Urbano</a:t>
            </a:r>
            <a:r>
              <a:rPr lang="pt-BR" sz="1200" b="1" i="0" baseline="0" dirty="0">
                <a:latin typeface="Arial" pitchFamily="34" charset="0"/>
                <a:cs typeface="Arial" pitchFamily="34" charset="0"/>
              </a:rPr>
              <a:t>		</a:t>
            </a:r>
            <a:r>
              <a:rPr lang="pt-BR" sz="1200" b="1" i="0" baseline="0" dirty="0" smtClean="0">
                <a:latin typeface="Arial" pitchFamily="34" charset="0"/>
                <a:cs typeface="Arial" pitchFamily="34" charset="0"/>
              </a:rPr>
              <a:t>	Rural</a:t>
            </a:r>
            <a:endParaRPr lang="pt-BR" sz="1200" dirty="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12607970293375748"/>
          <c:y val="2.8430929613435841E-2"/>
        </c:manualLayout>
      </c:layout>
    </c:title>
    <c:plotArea>
      <c:layout>
        <c:manualLayout>
          <c:layoutTarget val="inner"/>
          <c:xMode val="edge"/>
          <c:yMode val="edge"/>
          <c:x val="0.39980326233300983"/>
          <c:y val="0.18507510613432168"/>
          <c:w val="0.22037494687064937"/>
          <c:h val="0.64660575533658993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4.248438197178498E-2"/>
                  <c:y val="-0.19290779064568103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4.9981625849158995E-2"/>
                  <c:y val="-0.26826239636665095"/>
                </c:manualLayout>
              </c:layout>
              <c:dLblPos val="outEnd"/>
              <c:showVal val="1"/>
            </c:dLbl>
            <c:txPr>
              <a:bodyPr/>
              <a:lstStyle/>
              <a:p>
                <a:pPr algn="ctr">
                  <a:defRPr lang="pt-BR" sz="1000" b="1" i="0" u="none" strike="noStrike" kern="1200" baseline="0">
                    <a:solidFill>
                      <a:sysClr val="windowText" lastClr="000000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pt-BR"/>
              </a:p>
            </c:txPr>
            <c:dLblPos val="outEnd"/>
            <c:showVal val="1"/>
            <c:showLeaderLines val="1"/>
          </c:dLbls>
          <c:cat>
            <c:strRef>
              <c:f>NORDESTE!$A$209:$A$212</c:f>
              <c:strCache>
                <c:ptCount val="4"/>
                <c:pt idx="0">
                  <c:v>Rede geral de esgoto ou pluvial</c:v>
                </c:pt>
                <c:pt idx="1">
                  <c:v>Fossa séptica</c:v>
                </c:pt>
                <c:pt idx="2">
                  <c:v>Fossa rudimentar</c:v>
                </c:pt>
                <c:pt idx="3">
                  <c:v>Outro </c:v>
                </c:pt>
              </c:strCache>
            </c:strRef>
          </c:cat>
          <c:val>
            <c:numRef>
              <c:f>NORDESTE!$E$209:$E$212</c:f>
              <c:numCache>
                <c:formatCode>0.0%</c:formatCode>
                <c:ptCount val="4"/>
                <c:pt idx="0">
                  <c:v>0.44535507269668828</c:v>
                </c:pt>
                <c:pt idx="1">
                  <c:v>0.12208597173561374</c:v>
                </c:pt>
                <c:pt idx="2">
                  <c:v>0.36074423480083856</c:v>
                </c:pt>
                <c:pt idx="3">
                  <c:v>7.181472076685988E-2</c:v>
                </c:pt>
              </c:numCache>
            </c:numRef>
          </c:val>
        </c:ser>
        <c:firstSliceAng val="0"/>
      </c:pieChart>
    </c:plotArea>
    <c:legend>
      <c:legendPos val="b"/>
      <c:layout>
        <c:manualLayout>
          <c:xMode val="edge"/>
          <c:yMode val="edge"/>
          <c:x val="1.5581720852453665E-2"/>
          <c:y val="0.9201134377554343"/>
          <c:w val="0.97596434786277153"/>
          <c:h val="6.1801456871533093E-2"/>
        </c:manualLayout>
      </c:layout>
      <c:txPr>
        <a:bodyPr/>
        <a:lstStyle/>
        <a:p>
          <a:pPr rtl="0">
            <a:defRPr sz="1000" b="0">
              <a:latin typeface="Arial" pitchFamily="34" charset="0"/>
              <a:cs typeface="Arial" pitchFamily="34" charset="0"/>
            </a:defRPr>
          </a:pPr>
          <a:endParaRPr lang="pt-BR"/>
        </a:p>
      </c:txPr>
    </c:legend>
    <c:plotVisOnly val="1"/>
  </c:chart>
  <c:spPr>
    <a:ln>
      <a:solidFill>
        <a:schemeClr val="tx1">
          <a:lumMod val="65000"/>
          <a:lumOff val="35000"/>
        </a:schemeClr>
      </a:solidFill>
    </a:ln>
  </c:sp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26"/>
  <c:chart>
    <c:autoTitleDeleted val="1"/>
    <c:plotArea>
      <c:layout/>
      <c:pieChart>
        <c:varyColors val="1"/>
        <c:ser>
          <c:idx val="0"/>
          <c:order val="0"/>
          <c:dLbls>
            <c:txPr>
              <a:bodyPr/>
              <a:lstStyle/>
              <a:p>
                <a:pPr algn="ctr">
                  <a:defRPr lang="pt-BR" sz="1000" b="1" i="0" u="none" strike="noStrike" kern="1200" baseline="0">
                    <a:solidFill>
                      <a:sysClr val="windowText" lastClr="000000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pt-BR"/>
              </a:p>
            </c:txPr>
            <c:dLblPos val="outEnd"/>
            <c:showVal val="1"/>
            <c:showLeaderLines val="1"/>
          </c:dLbls>
          <c:cat>
            <c:strRef>
              <c:f>NORDESTE!$A$209:$A$212</c:f>
              <c:strCache>
                <c:ptCount val="4"/>
                <c:pt idx="0">
                  <c:v>Rede geral de esgoto ou pluvial</c:v>
                </c:pt>
                <c:pt idx="1">
                  <c:v>Fossa séptica</c:v>
                </c:pt>
                <c:pt idx="2">
                  <c:v>Fossa rudimentar</c:v>
                </c:pt>
                <c:pt idx="3">
                  <c:v>Outro </c:v>
                </c:pt>
              </c:strCache>
            </c:strRef>
          </c:cat>
          <c:val>
            <c:numRef>
              <c:f>NORDESTE!$C$209:$C$212</c:f>
              <c:numCache>
                <c:formatCode>0.0%</c:formatCode>
                <c:ptCount val="4"/>
                <c:pt idx="0">
                  <c:v>0.3397056644683229</c:v>
                </c:pt>
                <c:pt idx="1">
                  <c:v>0.11241319633494831</c:v>
                </c:pt>
                <c:pt idx="2">
                  <c:v>0.39962544816185636</c:v>
                </c:pt>
                <c:pt idx="3">
                  <c:v>0.14825569103487321</c:v>
                </c:pt>
              </c:numCache>
            </c:numRef>
          </c:val>
        </c:ser>
        <c:firstSliceAng val="0"/>
      </c:pieChart>
    </c:plotArea>
    <c:plotVisOnly val="1"/>
  </c:chart>
  <c:spPr>
    <a:ln>
      <a:noFill/>
    </a:ln>
  </c:sp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26"/>
  <c:chart>
    <c:autoTitleDeleted val="1"/>
    <c:plotArea>
      <c:layout>
        <c:manualLayout>
          <c:layoutTarget val="inner"/>
          <c:xMode val="edge"/>
          <c:yMode val="edge"/>
          <c:x val="0.18587417683595076"/>
          <c:y val="0.12593258888171974"/>
          <c:w val="0.60165665909525601"/>
          <c:h val="0.78273443165146861"/>
        </c:manualLayout>
      </c:layout>
      <c:pieChart>
        <c:varyColors val="1"/>
        <c:ser>
          <c:idx val="0"/>
          <c:order val="0"/>
          <c:dLbls>
            <c:dLbl>
              <c:idx val="1"/>
              <c:spPr/>
              <c:txPr>
                <a:bodyPr/>
                <a:lstStyle/>
                <a:p>
                  <a:pPr algn="ctr">
                    <a:defRPr lang="pt-BR" sz="1000" b="1" i="0" u="none" strike="noStrike" kern="1200" baseline="0">
                      <a:solidFill>
                        <a:sysClr val="windowText" lastClr="000000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pPr>
                  <a:endParaRPr lang="pt-BR"/>
                </a:p>
              </c:txPr>
            </c:dLbl>
            <c:dLbl>
              <c:idx val="3"/>
              <c:layout>
                <c:manualLayout>
                  <c:x val="8.8651120843344713E-3"/>
                  <c:y val="2.3217609294127101E-2"/>
                </c:manualLayout>
              </c:layout>
              <c:spPr/>
              <c:txPr>
                <a:bodyPr/>
                <a:lstStyle/>
                <a:p>
                  <a:pPr algn="ctr">
                    <a:defRPr lang="en-US" sz="1000" b="1" i="0" u="none" strike="noStrike" kern="1200" baseline="0">
                      <a:solidFill>
                        <a:sysClr val="windowText" lastClr="000000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pPr>
                  <a:endParaRPr lang="pt-BR"/>
                </a:p>
              </c:txPr>
              <c:dLblPos val="outEnd"/>
              <c:showVal val="1"/>
            </c:dLbl>
            <c:txPr>
              <a:bodyPr/>
              <a:lstStyle/>
              <a:p>
                <a:pPr>
                  <a:defRPr sz="1000" b="1"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dLblPos val="outEnd"/>
            <c:showVal val="1"/>
            <c:showLeaderLines val="1"/>
          </c:dLbls>
          <c:cat>
            <c:strRef>
              <c:f>NORDESTE!$A$209:$A$212</c:f>
              <c:strCache>
                <c:ptCount val="4"/>
                <c:pt idx="0">
                  <c:v>Rede geral de esgoto ou pluvial</c:v>
                </c:pt>
                <c:pt idx="1">
                  <c:v>Fossa séptica</c:v>
                </c:pt>
                <c:pt idx="2">
                  <c:v>Fossa rudimentar</c:v>
                </c:pt>
                <c:pt idx="3">
                  <c:v>Outro </c:v>
                </c:pt>
              </c:strCache>
            </c:strRef>
          </c:cat>
          <c:val>
            <c:numRef>
              <c:f>NORDESTE!$G$209:$G$212</c:f>
              <c:numCache>
                <c:formatCode>0.0%</c:formatCode>
                <c:ptCount val="4"/>
                <c:pt idx="0">
                  <c:v>2.1873835765863766E-2</c:v>
                </c:pt>
                <c:pt idx="1">
                  <c:v>8.3313971400567455E-2</c:v>
                </c:pt>
                <c:pt idx="2">
                  <c:v>0.51659427318348772</c:v>
                </c:pt>
                <c:pt idx="3">
                  <c:v>0.37821791965008383</c:v>
                </c:pt>
              </c:numCache>
            </c:numRef>
          </c:val>
        </c:ser>
        <c:firstSliceAng val="0"/>
      </c:pieChart>
    </c:plotArea>
    <c:plotVisOnly val="1"/>
  </c:chart>
  <c:spPr>
    <a:ln>
      <a:noFill/>
    </a:ln>
  </c:sp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style val="26"/>
  <c:chart>
    <c:title>
      <c:tx>
        <c:rich>
          <a:bodyPr anchor="t" anchorCtr="0"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r>
              <a:rPr lang="pt-BR" sz="1200" b="1" i="0" baseline="0" dirty="0">
                <a:latin typeface="Arial" pitchFamily="34" charset="0"/>
                <a:cs typeface="Arial" pitchFamily="34" charset="0"/>
              </a:rPr>
              <a:t>			Urbano			Rural</a:t>
            </a:r>
            <a:endParaRPr lang="pt-BR" sz="1200" dirty="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14604019448689601"/>
          <c:y val="1.9545122914493503E-2"/>
        </c:manualLayout>
      </c:layout>
    </c:title>
    <c:plotArea>
      <c:layout>
        <c:manualLayout>
          <c:layoutTarget val="inner"/>
          <c:xMode val="edge"/>
          <c:yMode val="edge"/>
          <c:x val="0.38271854414213058"/>
          <c:y val="0.18095714725017686"/>
          <c:w val="0.24641004048273435"/>
          <c:h val="0.6370971437529771"/>
        </c:manualLayout>
      </c:layout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1000" b="1"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dLblPos val="outEnd"/>
            <c:showVal val="1"/>
            <c:showLeaderLines val="1"/>
          </c:dLbls>
          <c:cat>
            <c:strRef>
              <c:f>BRASIL!$A$79:$A$81</c:f>
              <c:strCache>
                <c:ptCount val="3"/>
                <c:pt idx="0">
                  <c:v>Coleta direta</c:v>
                </c:pt>
                <c:pt idx="1">
                  <c:v>Coleta indireta</c:v>
                </c:pt>
                <c:pt idx="2">
                  <c:v>Outro </c:v>
                </c:pt>
              </c:strCache>
            </c:strRef>
          </c:cat>
          <c:val>
            <c:numRef>
              <c:f>BRASIL!$E$79:$E$81</c:f>
              <c:numCache>
                <c:formatCode>0.0%</c:formatCode>
                <c:ptCount val="3"/>
                <c:pt idx="0">
                  <c:v>0.90070006854606355</c:v>
                </c:pt>
                <c:pt idx="1">
                  <c:v>7.2889271120086918E-2</c:v>
                </c:pt>
                <c:pt idx="2">
                  <c:v>2.641066033384978E-2</c:v>
                </c:pt>
              </c:numCache>
            </c:numRef>
          </c:val>
        </c:ser>
        <c:firstSliceAng val="0"/>
      </c:pieChart>
    </c:plotArea>
    <c:legend>
      <c:legendPos val="b"/>
      <c:layout>
        <c:manualLayout>
          <c:xMode val="edge"/>
          <c:yMode val="edge"/>
          <c:x val="1.5581720852453665E-2"/>
          <c:y val="0.9201134377554343"/>
          <c:w val="0.97596434786277153"/>
          <c:h val="6.1801456871533093E-2"/>
        </c:manualLayout>
      </c:layout>
      <c:txPr>
        <a:bodyPr/>
        <a:lstStyle/>
        <a:p>
          <a:pPr>
            <a:defRPr sz="1000" b="0">
              <a:latin typeface="Arial" pitchFamily="34" charset="0"/>
              <a:cs typeface="Arial" pitchFamily="34" charset="0"/>
            </a:defRPr>
          </a:pPr>
          <a:endParaRPr lang="pt-BR"/>
        </a:p>
      </c:txPr>
    </c:legend>
    <c:plotVisOnly val="1"/>
  </c:chart>
  <c:spPr>
    <a:ln>
      <a:solidFill>
        <a:schemeClr val="tx1"/>
      </a:solidFill>
    </a:ln>
  </c:sp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26"/>
  <c:chart>
    <c:autoTitleDeleted val="1"/>
    <c:plotArea>
      <c:layout/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1000" b="1"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dLblPos val="outEnd"/>
            <c:showVal val="1"/>
            <c:showLeaderLines val="1"/>
          </c:dLbls>
          <c:cat>
            <c:strRef>
              <c:f>BRASIL!$A$79:$A$81</c:f>
              <c:strCache>
                <c:ptCount val="3"/>
                <c:pt idx="0">
                  <c:v>Coleta direta</c:v>
                </c:pt>
                <c:pt idx="1">
                  <c:v>Coleta indireta</c:v>
                </c:pt>
                <c:pt idx="2">
                  <c:v>Outro </c:v>
                </c:pt>
              </c:strCache>
            </c:strRef>
          </c:cat>
          <c:val>
            <c:numRef>
              <c:f>BRASIL!$C$79:$C$81</c:f>
              <c:numCache>
                <c:formatCode>0.0%</c:formatCode>
                <c:ptCount val="3"/>
                <c:pt idx="0">
                  <c:v>0.80230706187147849</c:v>
                </c:pt>
                <c:pt idx="1">
                  <c:v>7.1776080060613909E-2</c:v>
                </c:pt>
                <c:pt idx="2">
                  <c:v>0.12591685806790748</c:v>
                </c:pt>
              </c:numCache>
            </c:numRef>
          </c:val>
        </c:ser>
        <c:firstSliceAng val="0"/>
      </c:pieChart>
    </c:plotArea>
    <c:plotVisOnly val="1"/>
  </c:chart>
  <c:spPr>
    <a:ln>
      <a:noFill/>
    </a:ln>
  </c:sp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26"/>
  <c:chart>
    <c:autoTitleDeleted val="1"/>
    <c:plotArea>
      <c:layout>
        <c:manualLayout>
          <c:layoutTarget val="inner"/>
          <c:xMode val="edge"/>
          <c:yMode val="edge"/>
          <c:x val="0.15501971122775229"/>
          <c:y val="0.11307118230773798"/>
          <c:w val="0.71546318122046337"/>
          <c:h val="0.77385763538452812"/>
        </c:manualLayout>
      </c:layout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1000" b="1"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dLblPos val="outEnd"/>
            <c:showVal val="1"/>
            <c:showLeaderLines val="1"/>
          </c:dLbls>
          <c:cat>
            <c:strRef>
              <c:f>BRASIL!$A$79:$A$81</c:f>
              <c:strCache>
                <c:ptCount val="3"/>
                <c:pt idx="0">
                  <c:v>Coleta direta</c:v>
                </c:pt>
                <c:pt idx="1">
                  <c:v>Coleta indireta</c:v>
                </c:pt>
                <c:pt idx="2">
                  <c:v>Outro </c:v>
                </c:pt>
              </c:strCache>
            </c:strRef>
          </c:cat>
          <c:val>
            <c:numRef>
              <c:f>BRASIL!$G$79:$G$81</c:f>
              <c:numCache>
                <c:formatCode>0.0%</c:formatCode>
                <c:ptCount val="3"/>
                <c:pt idx="0">
                  <c:v>0.20414487782275234</c:v>
                </c:pt>
                <c:pt idx="1">
                  <c:v>6.5008639793237802E-2</c:v>
                </c:pt>
                <c:pt idx="2">
                  <c:v>0.73084648238401206</c:v>
                </c:pt>
              </c:numCache>
            </c:numRef>
          </c:val>
        </c:ser>
        <c:firstSliceAng val="0"/>
      </c:pieChart>
    </c:plotArea>
    <c:plotVisOnly val="1"/>
  </c:chart>
  <c:spPr>
    <a:ln>
      <a:noFill/>
    </a:ln>
  </c:sp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26"/>
  <c:chart>
    <c:title>
      <c:tx>
        <c:rich>
          <a:bodyPr anchor="t" anchorCtr="0"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r>
              <a:rPr lang="pt-BR" sz="1200" b="1" i="0" baseline="0" dirty="0">
                <a:latin typeface="Arial" pitchFamily="34" charset="0"/>
                <a:cs typeface="Arial" pitchFamily="34" charset="0"/>
              </a:rPr>
              <a:t>		Urbano			Rural</a:t>
            </a:r>
            <a:endParaRPr lang="pt-BR" sz="1200" dirty="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25383967800686996"/>
          <c:y val="2.4103382456079969E-2"/>
        </c:manualLayout>
      </c:layout>
    </c:title>
    <c:plotArea>
      <c:layout>
        <c:manualLayout>
          <c:layoutTarget val="inner"/>
          <c:xMode val="edge"/>
          <c:yMode val="edge"/>
          <c:x val="0.38271854414213058"/>
          <c:y val="0.18095714725017681"/>
          <c:w val="0.24641004048273418"/>
          <c:h val="0.6370971437529771"/>
        </c:manualLayout>
      </c:layout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1000" b="1"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dLblPos val="outEnd"/>
            <c:showVal val="1"/>
            <c:showLeaderLines val="1"/>
          </c:dLbls>
          <c:cat>
            <c:strRef>
              <c:f>NORDESTE!$A$79:$A$81</c:f>
              <c:strCache>
                <c:ptCount val="3"/>
                <c:pt idx="0">
                  <c:v>Coleta direta</c:v>
                </c:pt>
                <c:pt idx="1">
                  <c:v>Coleta indireta</c:v>
                </c:pt>
                <c:pt idx="2">
                  <c:v>Outro </c:v>
                </c:pt>
              </c:strCache>
            </c:strRef>
          </c:cat>
          <c:val>
            <c:numRef>
              <c:f>NORDESTE!$E$79:$E$81</c:f>
              <c:numCache>
                <c:formatCode>0.0%</c:formatCode>
                <c:ptCount val="3"/>
                <c:pt idx="0">
                  <c:v>0.80373215618627214</c:v>
                </c:pt>
                <c:pt idx="1">
                  <c:v>0.13303020725074019</c:v>
                </c:pt>
                <c:pt idx="2">
                  <c:v>6.3237636562987726E-2</c:v>
                </c:pt>
              </c:numCache>
            </c:numRef>
          </c:val>
        </c:ser>
        <c:firstSliceAng val="0"/>
      </c:pieChart>
    </c:plotArea>
    <c:legend>
      <c:legendPos val="b"/>
      <c:layout>
        <c:manualLayout>
          <c:xMode val="edge"/>
          <c:yMode val="edge"/>
          <c:x val="1.5581720852453665E-2"/>
          <c:y val="0.9201134377554343"/>
          <c:w val="0.97596434786277153"/>
          <c:h val="6.1801456871533093E-2"/>
        </c:manualLayout>
      </c:layout>
      <c:txPr>
        <a:bodyPr/>
        <a:lstStyle/>
        <a:p>
          <a:pPr>
            <a:defRPr sz="1000" b="0">
              <a:latin typeface="Arial" pitchFamily="34" charset="0"/>
              <a:cs typeface="Arial" pitchFamily="34" charset="0"/>
            </a:defRPr>
          </a:pPr>
          <a:endParaRPr lang="pt-BR"/>
        </a:p>
      </c:txPr>
    </c:legend>
    <c:plotVisOnly val="1"/>
  </c:chart>
  <c:spPr>
    <a:ln>
      <a:solidFill>
        <a:schemeClr val="tx1"/>
      </a:solidFill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26"/>
  <c:chart>
    <c:plotArea>
      <c:layout>
        <c:manualLayout>
          <c:layoutTarget val="inner"/>
          <c:xMode val="edge"/>
          <c:yMode val="edge"/>
          <c:x val="6.5549847420140542E-2"/>
          <c:y val="3.3160067315558789E-2"/>
          <c:w val="0.91698995732563304"/>
          <c:h val="0.6476373452037667"/>
        </c:manualLayout>
      </c:layout>
      <c:barChart>
        <c:barDir val="col"/>
        <c:grouping val="clustered"/>
        <c:ser>
          <c:idx val="0"/>
          <c:order val="0"/>
          <c:tx>
            <c:strRef>
              <c:f>Nordeste!$B$15</c:f>
              <c:strCache>
                <c:ptCount val="1"/>
                <c:pt idx="0">
                  <c:v>Rural %</c:v>
                </c:pt>
              </c:strCache>
            </c:strRef>
          </c:tx>
          <c:dLbls>
            <c:txPr>
              <a:bodyPr/>
              <a:lstStyle/>
              <a:p>
                <a:pPr>
                  <a:defRPr sz="1100"/>
                </a:pPr>
                <a:endParaRPr lang="pt-BR"/>
              </a:p>
            </c:txPr>
            <c:showVal val="1"/>
          </c:dLbls>
          <c:cat>
            <c:strRef>
              <c:f>Nordeste!$A$16:$A$22</c:f>
              <c:strCache>
                <c:ptCount val="7"/>
                <c:pt idx="0">
                  <c:v>Até 5.000 hab.</c:v>
                </c:pt>
                <c:pt idx="1">
                  <c:v>De 5.001 a 10.000 hab.</c:v>
                </c:pt>
                <c:pt idx="2">
                  <c:v>De 10.001 a 20.000 hab.</c:v>
                </c:pt>
                <c:pt idx="3">
                  <c:v>De 20.001 a 30.000 hab.</c:v>
                </c:pt>
                <c:pt idx="4">
                  <c:v>De 30.001 a 40.000 hab.</c:v>
                </c:pt>
                <c:pt idx="5">
                  <c:v>De 40.001 a 50.000 hab.</c:v>
                </c:pt>
                <c:pt idx="6">
                  <c:v>Acima de 50.000 hab.</c:v>
                </c:pt>
              </c:strCache>
            </c:strRef>
          </c:cat>
          <c:val>
            <c:numRef>
              <c:f>Nordeste!$B$16:$B$22</c:f>
              <c:numCache>
                <c:formatCode>0%</c:formatCode>
                <c:ptCount val="7"/>
                <c:pt idx="0">
                  <c:v>0.50272205099785827</c:v>
                </c:pt>
                <c:pt idx="1">
                  <c:v>0.48681029976959012</c:v>
                </c:pt>
                <c:pt idx="2">
                  <c:v>0.49076692603295285</c:v>
                </c:pt>
                <c:pt idx="3">
                  <c:v>0.42495998343393487</c:v>
                </c:pt>
                <c:pt idx="4">
                  <c:v>0.42362921595073288</c:v>
                </c:pt>
                <c:pt idx="5">
                  <c:v>0.36245432071864392</c:v>
                </c:pt>
                <c:pt idx="6">
                  <c:v>0.11302876746436408</c:v>
                </c:pt>
              </c:numCache>
            </c:numRef>
          </c:val>
        </c:ser>
        <c:ser>
          <c:idx val="1"/>
          <c:order val="1"/>
          <c:tx>
            <c:strRef>
              <c:f>Nordeste!$C$15</c:f>
              <c:strCache>
                <c:ptCount val="1"/>
                <c:pt idx="0">
                  <c:v>Urbano %</c:v>
                </c:pt>
              </c:strCache>
            </c:strRef>
          </c:tx>
          <c:dLbls>
            <c:txPr>
              <a:bodyPr/>
              <a:lstStyle/>
              <a:p>
                <a:pPr>
                  <a:defRPr sz="1100"/>
                </a:pPr>
                <a:endParaRPr lang="pt-BR"/>
              </a:p>
            </c:txPr>
            <c:showVal val="1"/>
          </c:dLbls>
          <c:cat>
            <c:strRef>
              <c:f>Nordeste!$A$16:$A$22</c:f>
              <c:strCache>
                <c:ptCount val="7"/>
                <c:pt idx="0">
                  <c:v>Até 5.000 hab.</c:v>
                </c:pt>
                <c:pt idx="1">
                  <c:v>De 5.001 a 10.000 hab.</c:v>
                </c:pt>
                <c:pt idx="2">
                  <c:v>De 10.001 a 20.000 hab.</c:v>
                </c:pt>
                <c:pt idx="3">
                  <c:v>De 20.001 a 30.000 hab.</c:v>
                </c:pt>
                <c:pt idx="4">
                  <c:v>De 30.001 a 40.000 hab.</c:v>
                </c:pt>
                <c:pt idx="5">
                  <c:v>De 40.001 a 50.000 hab.</c:v>
                </c:pt>
                <c:pt idx="6">
                  <c:v>Acima de 50.000 hab.</c:v>
                </c:pt>
              </c:strCache>
            </c:strRef>
          </c:cat>
          <c:val>
            <c:numRef>
              <c:f>Nordeste!$C$16:$C$22</c:f>
              <c:numCache>
                <c:formatCode>0%</c:formatCode>
                <c:ptCount val="7"/>
                <c:pt idx="0">
                  <c:v>0.49727794900214406</c:v>
                </c:pt>
                <c:pt idx="1">
                  <c:v>0.51318970023041444</c:v>
                </c:pt>
                <c:pt idx="2">
                  <c:v>0.5092330739670452</c:v>
                </c:pt>
                <c:pt idx="3">
                  <c:v>0.57504001656607218</c:v>
                </c:pt>
                <c:pt idx="4">
                  <c:v>0.57637078404926656</c:v>
                </c:pt>
                <c:pt idx="5">
                  <c:v>0.63754567928135963</c:v>
                </c:pt>
                <c:pt idx="6">
                  <c:v>0.88697123253564114</c:v>
                </c:pt>
              </c:numCache>
            </c:numRef>
          </c:val>
        </c:ser>
        <c:axId val="52431488"/>
        <c:axId val="52441472"/>
      </c:barChart>
      <c:catAx>
        <c:axId val="52431488"/>
        <c:scaling>
          <c:orientation val="minMax"/>
        </c:scaling>
        <c:axPos val="b"/>
        <c:tickLblPos val="nextTo"/>
        <c:crossAx val="52441472"/>
        <c:crosses val="autoZero"/>
        <c:auto val="1"/>
        <c:lblAlgn val="ctr"/>
        <c:lblOffset val="100"/>
      </c:catAx>
      <c:valAx>
        <c:axId val="52441472"/>
        <c:scaling>
          <c:orientation val="minMax"/>
        </c:scaling>
        <c:axPos val="l"/>
        <c:majorGridlines/>
        <c:numFmt formatCode="0%" sourceLinked="1"/>
        <c:tickLblPos val="nextTo"/>
        <c:crossAx val="5243148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9214730673095038"/>
          <c:y val="0.86312827759367527"/>
          <c:w val="0.19387303375954368"/>
          <c:h val="0.13687172240632658"/>
        </c:manualLayout>
      </c:layout>
      <c:txPr>
        <a:bodyPr/>
        <a:lstStyle/>
        <a:p>
          <a:pPr>
            <a:defRPr sz="1200"/>
          </a:pPr>
          <a:endParaRPr lang="pt-BR"/>
        </a:p>
      </c:txPr>
    </c:legend>
    <c:plotVisOnly val="1"/>
  </c:chart>
  <c:spPr>
    <a:ln>
      <a:noFill/>
    </a:ln>
  </c:spPr>
  <c:txPr>
    <a:bodyPr/>
    <a:lstStyle/>
    <a:p>
      <a:pPr>
        <a:defRPr sz="1100"/>
      </a:pPr>
      <a:endParaRPr lang="pt-BR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26"/>
  <c:chart>
    <c:autoTitleDeleted val="1"/>
    <c:plotArea>
      <c:layout/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1000" b="1"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dLblPos val="outEnd"/>
            <c:showVal val="1"/>
            <c:showLeaderLines val="1"/>
          </c:dLbls>
          <c:cat>
            <c:strRef>
              <c:f>NORDESTE!$A$79:$A$81</c:f>
              <c:strCache>
                <c:ptCount val="3"/>
                <c:pt idx="0">
                  <c:v>Coleta direta</c:v>
                </c:pt>
                <c:pt idx="1">
                  <c:v>Coleta indireta</c:v>
                </c:pt>
                <c:pt idx="2">
                  <c:v>Outro </c:v>
                </c:pt>
              </c:strCache>
            </c:strRef>
          </c:cat>
          <c:val>
            <c:numRef>
              <c:f>NORDESTE!$C$79:$C$81</c:f>
              <c:numCache>
                <c:formatCode>0.0%</c:formatCode>
                <c:ptCount val="3"/>
                <c:pt idx="0">
                  <c:v>0.63913102418892964</c:v>
                </c:pt>
                <c:pt idx="1">
                  <c:v>0.11061622669747655</c:v>
                </c:pt>
                <c:pt idx="2">
                  <c:v>0.25025274911359374</c:v>
                </c:pt>
              </c:numCache>
            </c:numRef>
          </c:val>
        </c:ser>
        <c:firstSliceAng val="0"/>
      </c:pieChart>
    </c:plotArea>
    <c:plotVisOnly val="1"/>
  </c:chart>
  <c:spPr>
    <a:ln>
      <a:noFill/>
    </a:ln>
  </c:sp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26"/>
  <c:chart>
    <c:autoTitleDeleted val="1"/>
    <c:plotArea>
      <c:layout>
        <c:manualLayout>
          <c:layoutTarget val="inner"/>
          <c:xMode val="edge"/>
          <c:yMode val="edge"/>
          <c:x val="0.15501971122775229"/>
          <c:y val="0.11307118230773798"/>
          <c:w val="0.71546318122046371"/>
          <c:h val="0.77385763538452756"/>
        </c:manualLayout>
      </c:layout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1000" b="1"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dLblPos val="outEnd"/>
            <c:showVal val="1"/>
            <c:showLeaderLines val="1"/>
          </c:dLbls>
          <c:cat>
            <c:strRef>
              <c:f>NORDESTE!$A$79:$A$81</c:f>
              <c:strCache>
                <c:ptCount val="3"/>
                <c:pt idx="0">
                  <c:v>Coleta direta</c:v>
                </c:pt>
                <c:pt idx="1">
                  <c:v>Coleta indireta</c:v>
                </c:pt>
                <c:pt idx="2">
                  <c:v>Outro </c:v>
                </c:pt>
              </c:strCache>
            </c:strRef>
          </c:cat>
          <c:val>
            <c:numRef>
              <c:f>NORDESTE!$G$79:$G$81</c:f>
              <c:numCache>
                <c:formatCode>0.0%</c:formatCode>
                <c:ptCount val="3"/>
                <c:pt idx="0">
                  <c:v>0.14395097854089056</c:v>
                </c:pt>
                <c:pt idx="1">
                  <c:v>4.3186824609898464E-2</c:v>
                </c:pt>
                <c:pt idx="2">
                  <c:v>0.81286219684921146</c:v>
                </c:pt>
              </c:numCache>
            </c:numRef>
          </c:val>
        </c:ser>
        <c:firstSliceAng val="0"/>
      </c:pieChart>
    </c:plotArea>
    <c:plotVisOnly val="1"/>
  </c:chart>
  <c:spPr>
    <a:ln>
      <a:noFill/>
    </a:ln>
  </c:sp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26"/>
  <c:chart>
    <c:title>
      <c:tx>
        <c:rich>
          <a:bodyPr/>
          <a:lstStyle/>
          <a:p>
            <a:pPr>
              <a:defRPr sz="1400"/>
            </a:pPr>
            <a:r>
              <a:rPr lang="pt-BR" sz="2000" dirty="0"/>
              <a:t>Investimentos em Ações de Saneamento - PLANSAB </a:t>
            </a:r>
            <a:r>
              <a:rPr lang="pt-BR" sz="2000" baseline="0" dirty="0" smtClean="0"/>
              <a:t>2013-2033 </a:t>
            </a:r>
          </a:p>
          <a:p>
            <a:pPr>
              <a:defRPr sz="1400"/>
            </a:pPr>
            <a:r>
              <a:rPr lang="pt-BR" sz="2000" baseline="0" dirty="0" smtClean="0"/>
              <a:t>(</a:t>
            </a:r>
            <a:r>
              <a:rPr lang="pt-BR" sz="2000" baseline="0" dirty="0"/>
              <a:t>em Bilhões de Reais)</a:t>
            </a:r>
            <a:endParaRPr lang="pt-BR" sz="2000" dirty="0"/>
          </a:p>
        </c:rich>
      </c:tx>
      <c:layout>
        <c:manualLayout>
          <c:xMode val="edge"/>
          <c:yMode val="edge"/>
          <c:x val="9.8245963571643988E-2"/>
          <c:y val="2.9196752089330268E-2"/>
        </c:manualLayout>
      </c:layout>
    </c:title>
    <c:plotArea>
      <c:layout>
        <c:manualLayout>
          <c:layoutTarget val="inner"/>
          <c:xMode val="edge"/>
          <c:yMode val="edge"/>
          <c:x val="0.30343460192476029"/>
          <c:y val="0.22831474124203491"/>
          <c:w val="0.31813079615048162"/>
          <c:h val="0.61697661969226125"/>
        </c:manualLayout>
      </c:layout>
      <c:pieChart>
        <c:varyColors val="1"/>
        <c:ser>
          <c:idx val="0"/>
          <c:order val="0"/>
          <c:dPt>
            <c:idx val="0"/>
            <c:spPr>
              <a:solidFill>
                <a:srgbClr val="F79646">
                  <a:lumMod val="60000"/>
                  <a:lumOff val="40000"/>
                </a:srgbClr>
              </a:solidFill>
            </c:spPr>
          </c:dPt>
          <c:dLbls>
            <c:dLbl>
              <c:idx val="2"/>
              <c:layout>
                <c:manualLayout>
                  <c:x val="-1.4512467509427748E-2"/>
                  <c:y val="1.5873015873015879E-2"/>
                </c:manualLayout>
              </c:layout>
              <c:tx>
                <c:rich>
                  <a:bodyPr/>
                  <a:lstStyle/>
                  <a:p>
                    <a:r>
                      <a:rPr lang="en-US" sz="1400"/>
                      <a:t> </a:t>
                    </a:r>
                    <a:r>
                      <a:rPr lang="en-US"/>
                      <a:t>23,361 
5%</a:t>
                    </a:r>
                  </a:p>
                </c:rich>
              </c:tx>
              <c:dLblPos val="outEnd"/>
              <c:showVal val="1"/>
              <c:showPercent val="1"/>
              <c:separator>
</c:separator>
            </c:dLbl>
            <c:numFmt formatCode="0.0%" sourceLinked="0"/>
            <c:txPr>
              <a:bodyPr/>
              <a:lstStyle/>
              <a:p>
                <a:pPr>
                  <a:defRPr sz="1400" b="1"/>
                </a:pPr>
                <a:endParaRPr lang="pt-BR"/>
              </a:p>
            </c:txPr>
            <c:dLblPos val="outEnd"/>
            <c:showVal val="1"/>
            <c:showPercent val="1"/>
            <c:separator>
</c:separator>
            <c:showLeaderLines val="1"/>
          </c:dLbls>
          <c:cat>
            <c:strRef>
              <c:f>investimentos!$A$17:$A$21</c:f>
              <c:strCache>
                <c:ptCount val="5"/>
                <c:pt idx="0">
                  <c:v>Abastecimento de Água</c:v>
                </c:pt>
                <c:pt idx="1">
                  <c:v>Esgotamento Sanitário</c:v>
                </c:pt>
                <c:pt idx="2">
                  <c:v>Resíduos Sólidos</c:v>
                </c:pt>
                <c:pt idx="3">
                  <c:v>Drenagem Urbana</c:v>
                </c:pt>
                <c:pt idx="4">
                  <c:v>Gestão</c:v>
                </c:pt>
              </c:strCache>
            </c:strRef>
          </c:cat>
          <c:val>
            <c:numRef>
              <c:f>investimentos!$B$17:$B$21</c:f>
              <c:numCache>
                <c:formatCode>_-* #,##0.000_-;\-* #,##0.000_-;_-* "-"??_-;_-@_-</c:formatCode>
                <c:ptCount val="5"/>
                <c:pt idx="0">
                  <c:v>122.149</c:v>
                </c:pt>
                <c:pt idx="1">
                  <c:v>181.89200000000065</c:v>
                </c:pt>
                <c:pt idx="2">
                  <c:v>23.361000000000001</c:v>
                </c:pt>
                <c:pt idx="3">
                  <c:v>68.705000000000013</c:v>
                </c:pt>
                <c:pt idx="4">
                  <c:v>112.345</c:v>
                </c:pt>
              </c:numCache>
            </c:numRef>
          </c:val>
        </c:ser>
        <c:dLbls>
          <c:showVal val="1"/>
        </c:dLbls>
        <c:firstSliceAng val="0"/>
      </c:pieChart>
    </c:plotArea>
    <c:legend>
      <c:legendPos val="b"/>
      <c:layout>
        <c:manualLayout>
          <c:xMode val="edge"/>
          <c:yMode val="edge"/>
          <c:x val="0.7483607830271215"/>
          <c:y val="0.31986053598500847"/>
          <c:w val="0.23522287839020128"/>
          <c:h val="0.48350784363130733"/>
        </c:manualLayout>
      </c:layout>
      <c:txPr>
        <a:bodyPr/>
        <a:lstStyle/>
        <a:p>
          <a:pPr>
            <a:defRPr sz="1400" b="1"/>
          </a:pPr>
          <a:endParaRPr lang="pt-BR"/>
        </a:p>
      </c:txPr>
    </c:legend>
    <c:plotVisOnly val="1"/>
  </c:chart>
  <c:spPr>
    <a:ln>
      <a:noFill/>
    </a:ln>
  </c:sp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26"/>
  <c:chart>
    <c:title>
      <c:tx>
        <c:rich>
          <a:bodyPr/>
          <a:lstStyle/>
          <a:p>
            <a:pPr>
              <a:defRPr sz="1400"/>
            </a:pPr>
            <a:r>
              <a:rPr lang="pt-BR" sz="1400" b="1" i="0" baseline="0" dirty="0" smtClean="0">
                <a:solidFill>
                  <a:srgbClr val="C00000"/>
                </a:solidFill>
              </a:rPr>
              <a:t>Abastecimento </a:t>
            </a:r>
            <a:r>
              <a:rPr lang="pt-BR" sz="1400" b="1" i="0" baseline="0" dirty="0">
                <a:solidFill>
                  <a:srgbClr val="C00000"/>
                </a:solidFill>
              </a:rPr>
              <a:t>de Água - PLANSAB 2013-2033 </a:t>
            </a:r>
            <a:endParaRPr lang="pt-BR" sz="1400" b="1" i="0" baseline="0" dirty="0" smtClean="0">
              <a:solidFill>
                <a:srgbClr val="C00000"/>
              </a:solidFill>
            </a:endParaRPr>
          </a:p>
          <a:p>
            <a:pPr>
              <a:defRPr sz="1400"/>
            </a:pPr>
            <a:r>
              <a:rPr lang="pt-BR" sz="1400" b="1" i="0" baseline="0" dirty="0" smtClean="0"/>
              <a:t>(</a:t>
            </a:r>
            <a:r>
              <a:rPr lang="pt-BR" sz="1400" b="1" i="0" baseline="0" dirty="0"/>
              <a:t>em Bilhões de Reais) </a:t>
            </a:r>
            <a:r>
              <a:rPr lang="pt-BR" sz="1400" b="1" i="0" baseline="0" dirty="0" smtClean="0"/>
              <a:t>– por </a:t>
            </a:r>
            <a:r>
              <a:rPr lang="pt-BR" sz="1400" b="1" i="0" baseline="0" dirty="0"/>
              <a:t>Região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8555452375201728"/>
          <c:y val="0.23440158358113192"/>
          <c:w val="0.59273301347951024"/>
          <c:h val="0.57329914418509875"/>
        </c:manualLayout>
      </c:layout>
      <c:pieChart>
        <c:varyColors val="1"/>
        <c:ser>
          <c:idx val="0"/>
          <c:order val="0"/>
          <c:dPt>
            <c:idx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2.9268288935626538E-2"/>
                  <c:y val="3.614457831325301E-2"/>
                </c:manualLayout>
              </c:layout>
              <c:dLblPos val="outEnd"/>
              <c:showVal val="1"/>
              <c:showPercent val="1"/>
              <c:separator>
</c:separator>
            </c:dLbl>
            <c:dLbl>
              <c:idx val="2"/>
              <c:layout>
                <c:manualLayout>
                  <c:x val="-4.5880268791607476E-2"/>
                  <c:y val="-8.3387141513458028E-4"/>
                </c:manualLayout>
              </c:layout>
              <c:dLblPos val="outEnd"/>
              <c:showVal val="1"/>
              <c:showPercent val="1"/>
              <c:separator>
</c:separator>
            </c:dLbl>
            <c:dLbl>
              <c:idx val="4"/>
              <c:layout>
                <c:manualLayout>
                  <c:x val="-4.715446550739831E-2"/>
                  <c:y val="1.6064257028112521E-2"/>
                </c:manualLayout>
              </c:layout>
              <c:dLblPos val="outEnd"/>
              <c:showVal val="1"/>
              <c:showPercent val="1"/>
              <c:separator>
</c:separator>
            </c:dLbl>
            <c:numFmt formatCode="0.0%" sourceLinked="0"/>
            <c:txPr>
              <a:bodyPr/>
              <a:lstStyle/>
              <a:p>
                <a:pPr>
                  <a:defRPr sz="1200" b="1"/>
                </a:pPr>
                <a:endParaRPr lang="pt-BR"/>
              </a:p>
            </c:txPr>
            <c:dLblPos val="outEnd"/>
            <c:showVal val="1"/>
            <c:showPercent val="1"/>
            <c:separator>
</c:separator>
            <c:showLeaderLines val="1"/>
          </c:dLbls>
          <c:cat>
            <c:strRef>
              <c:f>investimentos!$A$4:$A$8</c:f>
              <c:strCache>
                <c:ptCount val="5"/>
                <c:pt idx="0">
                  <c:v>Norte</c:v>
                </c:pt>
                <c:pt idx="1">
                  <c:v>Nordeste</c:v>
                </c:pt>
                <c:pt idx="2">
                  <c:v>Sudeste</c:v>
                </c:pt>
                <c:pt idx="3">
                  <c:v>Sul</c:v>
                </c:pt>
                <c:pt idx="4">
                  <c:v>Centro-Oeste</c:v>
                </c:pt>
              </c:strCache>
            </c:strRef>
          </c:cat>
          <c:val>
            <c:numRef>
              <c:f>investimentos!$D$4:$D$8</c:f>
              <c:numCache>
                <c:formatCode>_-* #,##0.000_-;\-* #,##0.000_-;_-* "-"??_-;_-@_-</c:formatCode>
                <c:ptCount val="5"/>
                <c:pt idx="0">
                  <c:v>12.083</c:v>
                </c:pt>
                <c:pt idx="1">
                  <c:v>28.40899999999991</c:v>
                </c:pt>
                <c:pt idx="2">
                  <c:v>46.935000000000002</c:v>
                </c:pt>
                <c:pt idx="3">
                  <c:v>23.077000000000005</c:v>
                </c:pt>
                <c:pt idx="4">
                  <c:v>11.645</c:v>
                </c:pt>
              </c:numCache>
            </c:numRef>
          </c:val>
        </c:ser>
        <c:dLbls>
          <c:showVal val="1"/>
        </c:dLbls>
        <c:firstSliceAng val="0"/>
      </c:pieChart>
    </c:plotArea>
    <c:legend>
      <c:legendPos val="b"/>
      <c:layout/>
      <c:txPr>
        <a:bodyPr/>
        <a:lstStyle/>
        <a:p>
          <a:pPr>
            <a:defRPr sz="1200" b="1"/>
          </a:pPr>
          <a:endParaRPr lang="pt-BR"/>
        </a:p>
      </c:txPr>
    </c:legend>
    <c:plotVisOnly val="1"/>
  </c:chart>
  <c:spPr>
    <a:noFill/>
    <a:ln>
      <a:solidFill>
        <a:schemeClr val="tx1">
          <a:alpha val="83000"/>
        </a:schemeClr>
      </a:solidFill>
    </a:ln>
  </c:sp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26"/>
  <c:chart>
    <c:title>
      <c:tx>
        <c:rich>
          <a:bodyPr/>
          <a:lstStyle/>
          <a:p>
            <a:pPr>
              <a:defRPr sz="1400"/>
            </a:pPr>
            <a:r>
              <a:rPr lang="pt-BR" sz="1400" b="1" i="0" baseline="0" dirty="0" smtClean="0"/>
              <a:t> </a:t>
            </a:r>
            <a:r>
              <a:rPr lang="pt-BR" sz="1400" b="1" i="0" baseline="0" dirty="0">
                <a:solidFill>
                  <a:srgbClr val="C00000"/>
                </a:solidFill>
              </a:rPr>
              <a:t>Esgotamento Sanitário - PLANSAB 2013-2033 </a:t>
            </a:r>
            <a:endParaRPr lang="pt-BR" sz="1400" b="1" i="0" baseline="0" dirty="0" smtClean="0">
              <a:solidFill>
                <a:srgbClr val="C00000"/>
              </a:solidFill>
            </a:endParaRPr>
          </a:p>
          <a:p>
            <a:pPr>
              <a:defRPr sz="1400"/>
            </a:pPr>
            <a:r>
              <a:rPr lang="pt-BR" sz="1400" b="1" i="0" baseline="0" dirty="0" smtClean="0"/>
              <a:t>(</a:t>
            </a:r>
            <a:r>
              <a:rPr lang="pt-BR" sz="1400" b="1" i="0" baseline="0" dirty="0"/>
              <a:t>em Bilhões de Reais) - por Região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7121091740028246"/>
          <c:y val="0.22455858777461038"/>
          <c:w val="0.62117307411973477"/>
          <c:h val="0.59062357867122151"/>
        </c:manualLayout>
      </c:layout>
      <c:pieChart>
        <c:varyColors val="1"/>
        <c:ser>
          <c:idx val="0"/>
          <c:order val="0"/>
          <c:dPt>
            <c:idx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5.1446954021310394E-2"/>
                  <c:y val="3.3426183844011144E-2"/>
                </c:manualLayout>
              </c:layout>
              <c:dLblPos val="outEnd"/>
              <c:showVal val="1"/>
              <c:showPercent val="1"/>
              <c:separator>
</c:separator>
            </c:dLbl>
            <c:dLbl>
              <c:idx val="4"/>
              <c:layout>
                <c:manualLayout>
                  <c:x val="-6.2165069442416933E-2"/>
                  <c:y val="2.5998142989786442E-2"/>
                </c:manualLayout>
              </c:layout>
              <c:dLblPos val="outEnd"/>
              <c:showVal val="1"/>
              <c:showPercent val="1"/>
              <c:separator>
</c:separator>
            </c:dLbl>
            <c:numFmt formatCode="0.0%" sourceLinked="0"/>
            <c:txPr>
              <a:bodyPr/>
              <a:lstStyle/>
              <a:p>
                <a:pPr>
                  <a:defRPr sz="1200" b="1"/>
                </a:pPr>
                <a:endParaRPr lang="pt-BR"/>
              </a:p>
            </c:txPr>
            <c:dLblPos val="outEnd"/>
            <c:showVal val="1"/>
            <c:showPercent val="1"/>
            <c:separator>
</c:separator>
            <c:showLeaderLines val="1"/>
          </c:dLbls>
          <c:cat>
            <c:strRef>
              <c:f>investimentos!$A$4:$A$8</c:f>
              <c:strCache>
                <c:ptCount val="5"/>
                <c:pt idx="0">
                  <c:v>Norte</c:v>
                </c:pt>
                <c:pt idx="1">
                  <c:v>Nordeste</c:v>
                </c:pt>
                <c:pt idx="2">
                  <c:v>Sudeste</c:v>
                </c:pt>
                <c:pt idx="3">
                  <c:v>Sul</c:v>
                </c:pt>
                <c:pt idx="4">
                  <c:v>Centro-Oeste</c:v>
                </c:pt>
              </c:strCache>
            </c:strRef>
          </c:cat>
          <c:val>
            <c:numRef>
              <c:f>investimentos!$G$4:$G$8</c:f>
              <c:numCache>
                <c:formatCode>_-* #,##0.000_-;\-* #,##0.000_-;_-* "-"??_-;_-@_-</c:formatCode>
                <c:ptCount val="5"/>
                <c:pt idx="0">
                  <c:v>18.434999999999999</c:v>
                </c:pt>
                <c:pt idx="1">
                  <c:v>45.284000000000006</c:v>
                </c:pt>
                <c:pt idx="2">
                  <c:v>72.982000000000014</c:v>
                </c:pt>
                <c:pt idx="3">
                  <c:v>26.924999999999986</c:v>
                </c:pt>
                <c:pt idx="4">
                  <c:v>18.265999999999899</c:v>
                </c:pt>
              </c:numCache>
            </c:numRef>
          </c:val>
        </c:ser>
        <c:dLbls>
          <c:showVal val="1"/>
        </c:dLbls>
        <c:firstSliceAng val="0"/>
      </c:pieChart>
    </c:plotArea>
    <c:legend>
      <c:legendPos val="b"/>
      <c:layout/>
      <c:overlay val="1"/>
      <c:txPr>
        <a:bodyPr/>
        <a:lstStyle/>
        <a:p>
          <a:pPr>
            <a:defRPr sz="1200" b="1"/>
          </a:pPr>
          <a:endParaRPr lang="pt-BR"/>
        </a:p>
      </c:txPr>
    </c:legend>
    <c:plotVisOnly val="1"/>
  </c:chart>
  <c:spPr>
    <a:ln>
      <a:solidFill>
        <a:prstClr val="black"/>
      </a:solidFill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26"/>
  <c:chart>
    <c:plotArea>
      <c:layout>
        <c:manualLayout>
          <c:layoutTarget val="inner"/>
          <c:xMode val="edge"/>
          <c:yMode val="edge"/>
          <c:x val="0.10350670856050356"/>
          <c:y val="6.6650422417989214E-2"/>
          <c:w val="0.87277309267891634"/>
          <c:h val="0.65671483372271233"/>
        </c:manualLayout>
      </c:layout>
      <c:barChart>
        <c:barDir val="col"/>
        <c:grouping val="clustered"/>
        <c:ser>
          <c:idx val="0"/>
          <c:order val="0"/>
          <c:tx>
            <c:strRef>
              <c:f>Brasil!$B$27</c:f>
              <c:strCache>
                <c:ptCount val="1"/>
                <c:pt idx="0">
                  <c:v>Rural</c:v>
                </c:pt>
              </c:strCache>
            </c:strRef>
          </c:tx>
          <c:dLbls>
            <c:showVal val="1"/>
          </c:dLbls>
          <c:cat>
            <c:strRef>
              <c:f>Brasil!$A$28:$A$34</c:f>
              <c:strCache>
                <c:ptCount val="7"/>
                <c:pt idx="0">
                  <c:v>Até 5.000 hab.</c:v>
                </c:pt>
                <c:pt idx="1">
                  <c:v>De 5.001 a 10.000 hab.</c:v>
                </c:pt>
                <c:pt idx="2">
                  <c:v>De 10.001 a 20.000 hab.</c:v>
                </c:pt>
                <c:pt idx="3">
                  <c:v>De 20.001 a 30.000 hab.</c:v>
                </c:pt>
                <c:pt idx="4">
                  <c:v>De 30.001 a 40.000 hab.</c:v>
                </c:pt>
                <c:pt idx="5">
                  <c:v>De 40.001 a 50.000 hab.</c:v>
                </c:pt>
                <c:pt idx="6">
                  <c:v>Acima de 50.000 hab.</c:v>
                </c:pt>
              </c:strCache>
            </c:strRef>
          </c:cat>
          <c:val>
            <c:numRef>
              <c:f>Brasil!$B$28:$B$34</c:f>
              <c:numCache>
                <c:formatCode>0.0</c:formatCode>
                <c:ptCount val="7"/>
                <c:pt idx="0">
                  <c:v>43.7</c:v>
                </c:pt>
                <c:pt idx="1">
                  <c:v>40</c:v>
                </c:pt>
                <c:pt idx="2">
                  <c:v>39.200000000000003</c:v>
                </c:pt>
                <c:pt idx="3">
                  <c:v>32.800000000000004</c:v>
                </c:pt>
                <c:pt idx="4">
                  <c:v>30</c:v>
                </c:pt>
                <c:pt idx="5">
                  <c:v>22.7</c:v>
                </c:pt>
                <c:pt idx="6">
                  <c:v>5.9</c:v>
                </c:pt>
              </c:numCache>
            </c:numRef>
          </c:val>
        </c:ser>
        <c:ser>
          <c:idx val="1"/>
          <c:order val="1"/>
          <c:tx>
            <c:strRef>
              <c:f>Brasil!$C$27</c:f>
              <c:strCache>
                <c:ptCount val="1"/>
                <c:pt idx="0">
                  <c:v>Urbano</c:v>
                </c:pt>
              </c:strCache>
            </c:strRef>
          </c:tx>
          <c:dLbls>
            <c:showVal val="1"/>
          </c:dLbls>
          <c:cat>
            <c:strRef>
              <c:f>Brasil!$A$28:$A$34</c:f>
              <c:strCache>
                <c:ptCount val="7"/>
                <c:pt idx="0">
                  <c:v>Até 5.000 hab.</c:v>
                </c:pt>
                <c:pt idx="1">
                  <c:v>De 5.001 a 10.000 hab.</c:v>
                </c:pt>
                <c:pt idx="2">
                  <c:v>De 10.001 a 20.000 hab.</c:v>
                </c:pt>
                <c:pt idx="3">
                  <c:v>De 20.001 a 30.000 hab.</c:v>
                </c:pt>
                <c:pt idx="4">
                  <c:v>De 30.001 a 40.000 hab.</c:v>
                </c:pt>
                <c:pt idx="5">
                  <c:v>De 40.001 a 50.000 hab.</c:v>
                </c:pt>
                <c:pt idx="6">
                  <c:v>Acima de 50.000 hab.</c:v>
                </c:pt>
              </c:strCache>
            </c:strRef>
          </c:cat>
          <c:val>
            <c:numRef>
              <c:f>Brasil!$C$28:$C$34</c:f>
              <c:numCache>
                <c:formatCode>0.0</c:formatCode>
                <c:ptCount val="7"/>
                <c:pt idx="0">
                  <c:v>56.3</c:v>
                </c:pt>
                <c:pt idx="1">
                  <c:v>60</c:v>
                </c:pt>
                <c:pt idx="2">
                  <c:v>60.8</c:v>
                </c:pt>
                <c:pt idx="3">
                  <c:v>67.2</c:v>
                </c:pt>
                <c:pt idx="4">
                  <c:v>70</c:v>
                </c:pt>
                <c:pt idx="5">
                  <c:v>77.3</c:v>
                </c:pt>
                <c:pt idx="6">
                  <c:v>94.1</c:v>
                </c:pt>
              </c:numCache>
            </c:numRef>
          </c:val>
        </c:ser>
        <c:gapWidth val="148"/>
        <c:axId val="52475392"/>
        <c:axId val="52476928"/>
      </c:barChart>
      <c:catAx>
        <c:axId val="52475392"/>
        <c:scaling>
          <c:orientation val="minMax"/>
        </c:scaling>
        <c:axPos val="b"/>
        <c:tickLblPos val="nextTo"/>
        <c:crossAx val="52476928"/>
        <c:crosses val="autoZero"/>
        <c:auto val="1"/>
        <c:lblAlgn val="ctr"/>
        <c:lblOffset val="100"/>
      </c:catAx>
      <c:valAx>
        <c:axId val="52476928"/>
        <c:scaling>
          <c:orientation val="minMax"/>
        </c:scaling>
        <c:axPos val="l"/>
        <c:majorGridlines>
          <c:spPr>
            <a:ln>
              <a:prstDash val="sysDot"/>
            </a:ln>
          </c:spPr>
        </c:majorGridlines>
        <c:numFmt formatCode="#,##0.00" sourceLinked="0"/>
        <c:tickLblPos val="nextTo"/>
        <c:crossAx val="52475392"/>
        <c:crosses val="autoZero"/>
        <c:crossBetween val="between"/>
        <c:majorUnit val="20"/>
      </c:valAx>
    </c:plotArea>
    <c:plotVisOnly val="1"/>
  </c:chart>
  <c:spPr>
    <a:ln>
      <a:noFill/>
    </a:ln>
  </c:spPr>
  <c:txPr>
    <a:bodyPr/>
    <a:lstStyle/>
    <a:p>
      <a:pPr algn="ctr">
        <a:defRPr lang="pt-BR" sz="1100" b="0" i="0" u="none" strike="noStrike" kern="1200" baseline="0">
          <a:solidFill>
            <a:prstClr val="black"/>
          </a:solidFill>
          <a:latin typeface="+mn-lt"/>
          <a:ea typeface="+mn-ea"/>
          <a:cs typeface="+mn-cs"/>
        </a:defRPr>
      </a:pPr>
      <a:endParaRPr lang="pt-BR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26"/>
  <c:chart>
    <c:title>
      <c:tx>
        <c:rich>
          <a:bodyPr anchor="t" anchorCtr="0"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r>
              <a:rPr lang="pt-BR" sz="1200" b="1" i="0" baseline="0" dirty="0">
                <a:latin typeface="Arial" pitchFamily="34" charset="0"/>
                <a:cs typeface="Arial" pitchFamily="34" charset="0"/>
              </a:rPr>
              <a:t>			</a:t>
            </a:r>
            <a:r>
              <a:rPr lang="pt-BR" sz="1200" b="1" i="0" baseline="0" dirty="0" smtClean="0">
                <a:latin typeface="Arial" pitchFamily="34" charset="0"/>
                <a:cs typeface="Arial" pitchFamily="34" charset="0"/>
              </a:rPr>
              <a:t>Urbano</a:t>
            </a:r>
            <a:r>
              <a:rPr lang="pt-BR" sz="1200" b="1" i="0" baseline="0" dirty="0">
                <a:latin typeface="Arial" pitchFamily="34" charset="0"/>
                <a:cs typeface="Arial" pitchFamily="34" charset="0"/>
              </a:rPr>
              <a:t>			Rural</a:t>
            </a:r>
            <a:endParaRPr lang="pt-BR" sz="1200" dirty="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11642265499742627"/>
          <c:y val="9.276378865785322E-3"/>
        </c:manualLayout>
      </c:layout>
    </c:title>
    <c:plotArea>
      <c:layout>
        <c:manualLayout>
          <c:layoutTarget val="inner"/>
          <c:xMode val="edge"/>
          <c:yMode val="edge"/>
          <c:x val="0.35711588537549105"/>
          <c:y val="0.17038709026119694"/>
          <c:w val="0.27176733777781781"/>
          <c:h val="0.68300797404934166"/>
        </c:manualLayout>
      </c:layout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1000" b="1"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dLblPos val="outEnd"/>
            <c:showVal val="1"/>
            <c:showLeaderLines val="1"/>
          </c:dLbls>
          <c:cat>
            <c:strRef>
              <c:f>BRASIL!$A$258:$A$260</c:f>
              <c:strCache>
                <c:ptCount val="3"/>
                <c:pt idx="0">
                  <c:v>Rede geral de distribuição </c:v>
                </c:pt>
                <c:pt idx="1">
                  <c:v>Poço ou nascente na propriedade</c:v>
                </c:pt>
                <c:pt idx="2">
                  <c:v>Outra</c:v>
                </c:pt>
              </c:strCache>
            </c:strRef>
          </c:cat>
          <c:val>
            <c:numRef>
              <c:f>BRASIL!$E$258:$E$260</c:f>
              <c:numCache>
                <c:formatCode>0.0%</c:formatCode>
                <c:ptCount val="3"/>
                <c:pt idx="0">
                  <c:v>0.91908200482294322</c:v>
                </c:pt>
                <c:pt idx="1">
                  <c:v>5.5117694035911935E-2</c:v>
                </c:pt>
                <c:pt idx="2">
                  <c:v>2.5800301141141752E-2</c:v>
                </c:pt>
              </c:numCache>
            </c:numRef>
          </c:val>
        </c:ser>
        <c:firstSliceAng val="0"/>
      </c:pieChart>
    </c:plotArea>
    <c:legend>
      <c:legendPos val="b"/>
      <c:layout>
        <c:manualLayout>
          <c:xMode val="edge"/>
          <c:yMode val="edge"/>
          <c:x val="1.5581720852453681E-2"/>
          <c:y val="0.9201134377554343"/>
          <c:w val="0.9759643478627712"/>
          <c:h val="6.1801456871533121E-2"/>
        </c:manualLayout>
      </c:layout>
      <c:txPr>
        <a:bodyPr/>
        <a:lstStyle/>
        <a:p>
          <a:pPr>
            <a:defRPr sz="1000" b="0">
              <a:latin typeface="Arial" pitchFamily="34" charset="0"/>
              <a:cs typeface="Arial" pitchFamily="34" charset="0"/>
            </a:defRPr>
          </a:pPr>
          <a:endParaRPr lang="pt-BR"/>
        </a:p>
      </c:txPr>
    </c:legend>
    <c:plotVisOnly val="1"/>
  </c:chart>
  <c:spPr>
    <a:ln>
      <a:solidFill>
        <a:schemeClr val="tx1"/>
      </a:solidFill>
    </a:ln>
  </c:sp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26"/>
  <c:chart>
    <c:autoTitleDeleted val="1"/>
    <c:plotArea>
      <c:layout>
        <c:manualLayout>
          <c:layoutTarget val="inner"/>
          <c:xMode val="edge"/>
          <c:yMode val="edge"/>
          <c:x val="2.9311112581016843E-2"/>
          <c:y val="0.10872726803443165"/>
          <c:w val="0.76050554342531862"/>
          <c:h val="0.79515296271257752"/>
        </c:manualLayout>
      </c:layout>
      <c:pieChart>
        <c:varyColors val="1"/>
        <c:ser>
          <c:idx val="0"/>
          <c:order val="0"/>
          <c:dLbls>
            <c:txPr>
              <a:bodyPr/>
              <a:lstStyle/>
              <a:p>
                <a:pPr algn="ctr">
                  <a:defRPr lang="pt-BR" sz="1000" b="1" i="0" u="none" strike="noStrike" kern="1200" baseline="0">
                    <a:solidFill>
                      <a:sysClr val="windowText" lastClr="000000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pt-BR"/>
              </a:p>
            </c:txPr>
            <c:dLblPos val="outEnd"/>
            <c:showVal val="1"/>
            <c:showLeaderLines val="1"/>
          </c:dLbls>
          <c:cat>
            <c:strRef>
              <c:f>BRASIL!$A$258:$A$260</c:f>
              <c:strCache>
                <c:ptCount val="3"/>
                <c:pt idx="0">
                  <c:v>Rede geral de distribuição </c:v>
                </c:pt>
                <c:pt idx="1">
                  <c:v>Poço ou nascente na propriedade</c:v>
                </c:pt>
                <c:pt idx="2">
                  <c:v>Outra</c:v>
                </c:pt>
              </c:strCache>
            </c:strRef>
          </c:cat>
          <c:val>
            <c:numRef>
              <c:f>BRASIL!$C$258:$C$260</c:f>
              <c:numCache>
                <c:formatCode>0.0%</c:formatCode>
                <c:ptCount val="3"/>
                <c:pt idx="0">
                  <c:v>0.82851661847960212</c:v>
                </c:pt>
                <c:pt idx="1">
                  <c:v>0.10031502071369003</c:v>
                </c:pt>
                <c:pt idx="2">
                  <c:v>7.1168360806708339E-2</c:v>
                </c:pt>
              </c:numCache>
            </c:numRef>
          </c:val>
        </c:ser>
        <c:firstSliceAng val="0"/>
      </c:pieChart>
    </c:plotArea>
    <c:plotVisOnly val="1"/>
  </c:chart>
  <c:spPr>
    <a:ln>
      <a:noFill/>
    </a:ln>
  </c:sp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26"/>
  <c:chart>
    <c:autoTitleDeleted val="1"/>
    <c:plotArea>
      <c:layout>
        <c:manualLayout>
          <c:layoutTarget val="inner"/>
          <c:xMode val="edge"/>
          <c:yMode val="edge"/>
          <c:x val="0.17868971344508289"/>
          <c:y val="9.1563384271010073E-2"/>
          <c:w val="0.76812151791012329"/>
          <c:h val="0.82901859495609753"/>
        </c:manualLayout>
      </c:layout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1000" b="1"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dLblPos val="outEnd"/>
            <c:showVal val="1"/>
            <c:showLeaderLines val="1"/>
          </c:dLbls>
          <c:cat>
            <c:strRef>
              <c:f>BRASIL!$A$258:$A$260</c:f>
              <c:strCache>
                <c:ptCount val="3"/>
                <c:pt idx="0">
                  <c:v>Rede geral de distribuição </c:v>
                </c:pt>
                <c:pt idx="1">
                  <c:v>Poço ou nascente na propriedade</c:v>
                </c:pt>
                <c:pt idx="2">
                  <c:v>Outra</c:v>
                </c:pt>
              </c:strCache>
            </c:strRef>
          </c:cat>
          <c:val>
            <c:numRef>
              <c:f>BRASIL!$G$258:$G$260</c:f>
              <c:numCache>
                <c:formatCode>0%</c:formatCode>
                <c:ptCount val="3"/>
                <c:pt idx="0">
                  <c:v>0.27794101229330426</c:v>
                </c:pt>
                <c:pt idx="1">
                  <c:v>0.37508385391092786</c:v>
                </c:pt>
                <c:pt idx="2">
                  <c:v>0.34697513379576983</c:v>
                </c:pt>
              </c:numCache>
            </c:numRef>
          </c:val>
        </c:ser>
        <c:firstSliceAng val="0"/>
      </c:pieChart>
    </c:plotArea>
    <c:plotVisOnly val="1"/>
  </c:chart>
  <c:spPr>
    <a:ln>
      <a:noFill/>
    </a:ln>
  </c:sp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26"/>
  <c:chart>
    <c:title>
      <c:tx>
        <c:rich>
          <a:bodyPr anchor="t" anchorCtr="0"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r>
              <a:rPr lang="pt-BR" sz="1200" b="1" i="0" baseline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Nordeste</a:t>
            </a:r>
            <a:r>
              <a:rPr lang="pt-BR" sz="1200" b="1" i="0" baseline="0">
                <a:latin typeface="Arial" pitchFamily="34" charset="0"/>
                <a:cs typeface="Arial" pitchFamily="34" charset="0"/>
              </a:rPr>
              <a:t>			Urbano			Rural</a:t>
            </a:r>
            <a:endParaRPr lang="pt-BR" sz="120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9.9990445536177641E-2"/>
          <c:y val="2.2864766207400699E-2"/>
        </c:manualLayout>
      </c:layout>
    </c:title>
    <c:plotArea>
      <c:layout>
        <c:manualLayout>
          <c:layoutTarget val="inner"/>
          <c:xMode val="edge"/>
          <c:yMode val="edge"/>
          <c:x val="0.38145355331304825"/>
          <c:y val="0.18722582677037139"/>
          <c:w val="0.24719067622148383"/>
          <c:h val="0.63305567867356105"/>
        </c:manualLayout>
      </c:layout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1000" b="1"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dLblPos val="outEnd"/>
            <c:showVal val="1"/>
            <c:showLeaderLines val="1"/>
          </c:dLbls>
          <c:cat>
            <c:strRef>
              <c:f>NORDESTE!$A$155:$A$157</c:f>
              <c:strCache>
                <c:ptCount val="3"/>
                <c:pt idx="0">
                  <c:v>Rede geral de distribuição </c:v>
                </c:pt>
                <c:pt idx="1">
                  <c:v>Poço ou nascente na propriedade</c:v>
                </c:pt>
                <c:pt idx="2">
                  <c:v>Outra</c:v>
                </c:pt>
              </c:strCache>
            </c:strRef>
          </c:cat>
          <c:val>
            <c:numRef>
              <c:f>NORDESTE!$E$155:$E$157</c:f>
              <c:numCache>
                <c:formatCode>0.0%</c:formatCode>
                <c:ptCount val="3"/>
                <c:pt idx="0">
                  <c:v>0.9046572487758886</c:v>
                </c:pt>
                <c:pt idx="1">
                  <c:v>4.3923014010764316E-2</c:v>
                </c:pt>
                <c:pt idx="2">
                  <c:v>5.1419737213347423E-2</c:v>
                </c:pt>
              </c:numCache>
            </c:numRef>
          </c:val>
        </c:ser>
        <c:firstSliceAng val="0"/>
      </c:pieChart>
    </c:plotArea>
    <c:legend>
      <c:legendPos val="b"/>
      <c:layout>
        <c:manualLayout>
          <c:xMode val="edge"/>
          <c:yMode val="edge"/>
          <c:x val="1.5581720852453665E-2"/>
          <c:y val="0.9201134377554343"/>
          <c:w val="0.97596434786277153"/>
          <c:h val="6.1801456871533093E-2"/>
        </c:manualLayout>
      </c:layout>
      <c:txPr>
        <a:bodyPr/>
        <a:lstStyle/>
        <a:p>
          <a:pPr>
            <a:defRPr sz="1000" b="0">
              <a:latin typeface="Arial" pitchFamily="34" charset="0"/>
              <a:cs typeface="Arial" pitchFamily="34" charset="0"/>
            </a:defRPr>
          </a:pPr>
          <a:endParaRPr lang="pt-BR"/>
        </a:p>
      </c:txPr>
    </c:legend>
    <c:plotVisOnly val="1"/>
  </c:chart>
  <c:spPr>
    <a:ln>
      <a:solidFill>
        <a:schemeClr val="tx1"/>
      </a:solidFill>
    </a:ln>
  </c:sp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26"/>
  <c:chart>
    <c:autoTitleDeleted val="1"/>
    <c:plotArea>
      <c:layout>
        <c:manualLayout>
          <c:layoutTarget val="inner"/>
          <c:xMode val="edge"/>
          <c:yMode val="edge"/>
          <c:x val="0.10048912425177142"/>
          <c:y val="0.11963571951204052"/>
          <c:w val="0.70301869149341301"/>
          <c:h val="0.76072856097591901"/>
        </c:manualLayout>
      </c:layout>
      <c:pieChart>
        <c:varyColors val="1"/>
        <c:ser>
          <c:idx val="0"/>
          <c:order val="0"/>
          <c:dLbls>
            <c:txPr>
              <a:bodyPr/>
              <a:lstStyle/>
              <a:p>
                <a:pPr algn="ctr">
                  <a:defRPr lang="pt-BR" sz="1000" b="1" i="0" u="none" strike="noStrike" kern="1200" baseline="0">
                    <a:solidFill>
                      <a:sysClr val="windowText" lastClr="000000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pt-BR"/>
              </a:p>
            </c:txPr>
            <c:dLblPos val="outEnd"/>
            <c:showVal val="1"/>
            <c:showLeaderLines val="1"/>
          </c:dLbls>
          <c:cat>
            <c:strRef>
              <c:f>NORDESTE!$A$155:$A$157</c:f>
              <c:strCache>
                <c:ptCount val="3"/>
                <c:pt idx="0">
                  <c:v>Rede geral de distribuição </c:v>
                </c:pt>
                <c:pt idx="1">
                  <c:v>Poço ou nascente na propriedade</c:v>
                </c:pt>
                <c:pt idx="2">
                  <c:v>Outra</c:v>
                </c:pt>
              </c:strCache>
            </c:strRef>
          </c:cat>
          <c:val>
            <c:numRef>
              <c:f>NORDESTE!$C$155:$C$157</c:f>
              <c:numCache>
                <c:formatCode>0.0%</c:formatCode>
                <c:ptCount val="3"/>
                <c:pt idx="0">
                  <c:v>0.76611906759952686</c:v>
                </c:pt>
                <c:pt idx="1">
                  <c:v>7.9172943652175962E-2</c:v>
                </c:pt>
                <c:pt idx="2">
                  <c:v>0.15470798874830113</c:v>
                </c:pt>
              </c:numCache>
            </c:numRef>
          </c:val>
        </c:ser>
        <c:firstSliceAng val="0"/>
      </c:pieChart>
    </c:plotArea>
    <c:plotVisOnly val="1"/>
  </c:chart>
  <c:spPr>
    <a:ln>
      <a:noFill/>
    </a:ln>
  </c:sp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26"/>
  <c:chart>
    <c:autoTitleDeleted val="1"/>
    <c:plotArea>
      <c:layout>
        <c:manualLayout>
          <c:layoutTarget val="inner"/>
          <c:xMode val="edge"/>
          <c:yMode val="edge"/>
          <c:x val="0.21167124996671877"/>
          <c:y val="0.12000456086073492"/>
          <c:w val="0.70225133219987423"/>
          <c:h val="0.7599908782785354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0"/>
                  <c:y val="-3.1366208302907005E-2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2.8983192030763282E-2"/>
                  <c:y val="0"/>
                </c:manualLayout>
              </c:layout>
              <c:dLblPos val="outEnd"/>
              <c:showVal val="1"/>
            </c:dLbl>
            <c:txPr>
              <a:bodyPr/>
              <a:lstStyle/>
              <a:p>
                <a:pPr>
                  <a:defRPr sz="1000" b="1"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dLblPos val="outEnd"/>
            <c:showVal val="1"/>
            <c:showLeaderLines val="1"/>
          </c:dLbls>
          <c:cat>
            <c:strRef>
              <c:f>NORDESTE!$A$155:$A$157</c:f>
              <c:strCache>
                <c:ptCount val="3"/>
                <c:pt idx="0">
                  <c:v>Rede geral de distribuição </c:v>
                </c:pt>
                <c:pt idx="1">
                  <c:v>Poço ou nascente na propriedade</c:v>
                </c:pt>
                <c:pt idx="2">
                  <c:v>Outra</c:v>
                </c:pt>
              </c:strCache>
            </c:strRef>
          </c:cat>
          <c:val>
            <c:numRef>
              <c:f>NORDESTE!$G$155:$G$157</c:f>
              <c:numCache>
                <c:formatCode>0.0%</c:formatCode>
                <c:ptCount val="3"/>
                <c:pt idx="0">
                  <c:v>0.34934585318435191</c:v>
                </c:pt>
                <c:pt idx="1">
                  <c:v>0.18521754709515992</c:v>
                </c:pt>
                <c:pt idx="2">
                  <c:v>0.46543659972049084</c:v>
                </c:pt>
              </c:numCache>
            </c:numRef>
          </c:val>
        </c:ser>
        <c:firstSliceAng val="0"/>
      </c:pieChart>
    </c:plotArea>
    <c:plotVisOnly val="1"/>
  </c:chart>
  <c:spPr>
    <a:ln>
      <a:noFill/>
    </a:ln>
  </c:sp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0.34866</cdr:y>
    </cdr:from>
    <cdr:to>
      <cdr:x>0.02814</cdr:x>
      <cdr:y>0.39464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0" y="1083469"/>
          <a:ext cx="154781" cy="1428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pt-BR" sz="1100" dirty="0"/>
            <a:t>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11F8BD3-BAB3-48A4-932F-BF637AF9F8E5}" type="datetimeFigureOut">
              <a:rPr lang="pt-BR"/>
              <a:pPr>
                <a:defRPr/>
              </a:pPr>
              <a:t>02/09/2013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58CFE56-82D4-4F7E-B232-D1128FCCE16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88601F9-8861-4819-89A7-137BDBE467D9}" type="datetimeFigureOut">
              <a:rPr lang="pt-BR"/>
              <a:pPr>
                <a:defRPr/>
              </a:pPr>
              <a:t>02/09/2013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D136257-1B25-4707-8129-A3CFC81D5DC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9EA2F-7F91-47FB-B77F-842A57D925BB}" type="slidenum">
              <a:rPr lang="pt-BR" smtClean="0"/>
              <a:pPr>
                <a:defRPr/>
              </a:pPr>
              <a:t>2</a:t>
            </a:fld>
            <a:endParaRPr lang="pt-B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08957A-A69F-4A9C-AE88-40E47E01913E}" type="slidenum">
              <a:rPr lang="pt-BR" smtClean="0"/>
              <a:pPr>
                <a:defRPr/>
              </a:pPr>
              <a:t>11</a:t>
            </a:fld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9EA2F-7F91-47FB-B77F-842A57D925BB}" type="slidenum">
              <a:rPr lang="pt-BR" smtClean="0"/>
              <a:pPr>
                <a:defRPr/>
              </a:pPr>
              <a:t>12</a:t>
            </a:fld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08957A-A69F-4A9C-AE88-40E47E01913E}" type="slidenum">
              <a:rPr lang="pt-BR" smtClean="0"/>
              <a:pPr>
                <a:defRPr/>
              </a:pPr>
              <a:t>13</a:t>
            </a:fld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08957A-A69F-4A9C-AE88-40E47E01913E}" type="slidenum">
              <a:rPr lang="pt-BR" smtClean="0"/>
              <a:pPr>
                <a:defRPr/>
              </a:pPr>
              <a:t>15</a:t>
            </a:fld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9EA2F-7F91-47FB-B77F-842A57D925BB}" type="slidenum">
              <a:rPr lang="pt-BR" smtClean="0"/>
              <a:pPr>
                <a:defRPr/>
              </a:pPr>
              <a:t>16</a:t>
            </a:fld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9EA2F-7F91-47FB-B77F-842A57D925BB}" type="slidenum">
              <a:rPr lang="pt-BR" smtClean="0"/>
              <a:pPr>
                <a:defRPr/>
              </a:pPr>
              <a:t>17</a:t>
            </a:fld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C41EA6-6C91-45F9-9F06-B1C3C7C8B141}" type="slidenum">
              <a:rPr lang="pt-BR" smtClean="0"/>
              <a:pPr>
                <a:defRPr/>
              </a:pPr>
              <a:t>18</a:t>
            </a:fld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C41EA6-6C91-45F9-9F06-B1C3C7C8B141}" type="slidenum">
              <a:rPr lang="pt-BR" smtClean="0"/>
              <a:pPr>
                <a:defRPr/>
              </a:pPr>
              <a:t>19</a:t>
            </a:fld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9EA2F-7F91-47FB-B77F-842A57D925BB}" type="slidenum">
              <a:rPr lang="pt-BR" smtClean="0"/>
              <a:pPr>
                <a:defRPr/>
              </a:pPr>
              <a:t>20</a:t>
            </a:fld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9EA2F-7F91-47FB-B77F-842A57D925BB}" type="slidenum">
              <a:rPr lang="pt-BR" smtClean="0"/>
              <a:pPr>
                <a:defRPr/>
              </a:pPr>
              <a:t>21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9EA2F-7F91-47FB-B77F-842A57D925BB}" type="slidenum">
              <a:rPr lang="pt-BR" smtClean="0"/>
              <a:pPr>
                <a:defRPr/>
              </a:pPr>
              <a:t>3</a:t>
            </a:fld>
            <a:endParaRPr lang="pt-BR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9EA2F-7F91-47FB-B77F-842A57D925BB}" type="slidenum">
              <a:rPr lang="pt-BR" smtClean="0"/>
              <a:pPr>
                <a:defRPr/>
              </a:pPr>
              <a:t>22</a:t>
            </a:fld>
            <a:endParaRPr 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D8687A-5B01-4D81-A98B-73C1F5AA67B6}" type="slidenum">
              <a:rPr lang="pt-BR" smtClean="0"/>
              <a:pPr>
                <a:defRPr/>
              </a:pPr>
              <a:t>23</a:t>
            </a:fld>
            <a:endParaRPr lang="pt-BR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D8687A-5B01-4D81-A98B-73C1F5AA67B6}" type="slidenum">
              <a:rPr lang="pt-BR" smtClean="0"/>
              <a:pPr>
                <a:defRPr/>
              </a:pPr>
              <a:t>24</a:t>
            </a:fld>
            <a:endParaRPr lang="pt-BR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D8687A-5B01-4D81-A98B-73C1F5AA67B6}" type="slidenum">
              <a:rPr lang="pt-BR" smtClean="0"/>
              <a:pPr>
                <a:defRPr/>
              </a:pPr>
              <a:t>25</a:t>
            </a:fld>
            <a:endParaRPr lang="pt-BR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D8687A-5B01-4D81-A98B-73C1F5AA67B6}" type="slidenum">
              <a:rPr lang="pt-BR" smtClean="0"/>
              <a:pPr>
                <a:defRPr/>
              </a:pPr>
              <a:t>26</a:t>
            </a:fld>
            <a:endParaRPr 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6EDD85-48F4-4CA9-B540-2C03CD7B0A5E}" type="slidenum">
              <a:rPr lang="pt-BR" smtClean="0"/>
              <a:pPr>
                <a:defRPr/>
              </a:pPr>
              <a:t>27</a:t>
            </a:fld>
            <a:endParaRPr 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B88E3A-131E-4608-BCD5-DE8F5E1CAA46}" type="slidenum">
              <a:rPr lang="pt-BR" smtClean="0"/>
              <a:pPr>
                <a:defRPr/>
              </a:pPr>
              <a:t>28</a:t>
            </a:fld>
            <a:endParaRPr 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08957A-A69F-4A9C-AE88-40E47E01913E}" type="slidenum">
              <a:rPr lang="pt-BR" smtClean="0"/>
              <a:pPr>
                <a:defRPr/>
              </a:pPr>
              <a:t>29</a:t>
            </a:fld>
            <a:endParaRPr 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9EA2F-7F91-47FB-B77F-842A57D925BB}" type="slidenum">
              <a:rPr lang="pt-BR" smtClean="0"/>
              <a:pPr>
                <a:defRPr/>
              </a:pPr>
              <a:t>30</a:t>
            </a:fld>
            <a:endParaRPr 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9EA2F-7F91-47FB-B77F-842A57D925BB}" type="slidenum">
              <a:rPr lang="pt-BR" smtClean="0"/>
              <a:pPr>
                <a:defRPr/>
              </a:pPr>
              <a:t>31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9EA2F-7F91-47FB-B77F-842A57D925BB}" type="slidenum">
              <a:rPr lang="pt-BR" smtClean="0"/>
              <a:pPr>
                <a:defRPr/>
              </a:pPr>
              <a:t>4</a:t>
            </a:fld>
            <a:endParaRPr lang="pt-BR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9EA2F-7F91-47FB-B77F-842A57D925BB}" type="slidenum">
              <a:rPr lang="pt-BR" smtClean="0"/>
              <a:pPr>
                <a:defRPr/>
              </a:pPr>
              <a:t>32</a:t>
            </a:fld>
            <a:endParaRPr 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465B19-7173-4FE3-A48D-887396FE8312}" type="slidenum">
              <a:rPr lang="pt-BR" smtClean="0"/>
              <a:pPr>
                <a:defRPr/>
              </a:pPr>
              <a:t>33</a:t>
            </a:fld>
            <a:endParaRPr 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3B0ACF-9805-4AA7-AE9B-37315196A5EB}" type="slidenum">
              <a:rPr lang="pt-BR" smtClean="0"/>
              <a:pPr>
                <a:defRPr/>
              </a:pPr>
              <a:t>34</a:t>
            </a:fld>
            <a:endParaRPr 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465B19-7173-4FE3-A48D-887396FE8312}" type="slidenum">
              <a:rPr lang="pt-BR" smtClean="0"/>
              <a:pPr>
                <a:defRPr/>
              </a:pPr>
              <a:t>35</a:t>
            </a:fld>
            <a:endParaRPr lang="pt-B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B88E3A-131E-4608-BCD5-DE8F5E1CAA46}" type="slidenum">
              <a:rPr lang="pt-BR" smtClean="0"/>
              <a:pPr>
                <a:defRPr/>
              </a:pPr>
              <a:t>40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9EA2F-7F91-47FB-B77F-842A57D925BB}" type="slidenum">
              <a:rPr lang="pt-BR" smtClean="0"/>
              <a:pPr>
                <a:defRPr/>
              </a:pPr>
              <a:t>5</a:t>
            </a:fld>
            <a:endParaRPr lang="pt-B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1D076B-B5A8-4E9B-AC7B-26E3BAF807A7}" type="slidenum">
              <a:rPr lang="pt-BR" smtClean="0"/>
              <a:pPr>
                <a:defRPr/>
              </a:pPr>
              <a:t>6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9EA2F-7F91-47FB-B77F-842A57D925BB}" type="slidenum">
              <a:rPr lang="pt-BR" smtClean="0"/>
              <a:pPr>
                <a:defRPr/>
              </a:pPr>
              <a:t>7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9EA2F-7F91-47FB-B77F-842A57D925BB}" type="slidenum">
              <a:rPr lang="pt-BR" smtClean="0"/>
              <a:pPr>
                <a:defRPr/>
              </a:pPr>
              <a:t>8</a:t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9EA2F-7F91-47FB-B77F-842A57D925BB}" type="slidenum">
              <a:rPr lang="pt-BR" smtClean="0"/>
              <a:pPr>
                <a:defRPr/>
              </a:pPr>
              <a:t>9</a:t>
            </a:fld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72D67-591A-4641-AF92-BDF208D10764}" type="slidenum">
              <a:rPr lang="pt-BR" smtClean="0"/>
              <a:pPr>
                <a:defRPr/>
              </a:pPr>
              <a:t>10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DC1FD4-DA97-4BE0-842C-91CF976B8799}" type="datetimeFigureOut">
              <a:rPr lang="pt-BR" smtClean="0"/>
              <a:pPr/>
              <a:t>02/09/2013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37287F-9E01-4C58-A135-6138A2C5B5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DC1FD4-DA97-4BE0-842C-91CF976B8799}" type="datetimeFigureOut">
              <a:rPr lang="pt-BR" smtClean="0"/>
              <a:pPr/>
              <a:t>02/09/2013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37287F-9E01-4C58-A135-6138A2C5B5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4446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2338" y="1600201"/>
            <a:ext cx="404446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DC1FD4-DA97-4BE0-842C-91CF976B8799}" type="datetimeFigureOut">
              <a:rPr lang="pt-BR" smtClean="0"/>
              <a:pPr/>
              <a:t>02/09/2013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37287F-9E01-4C58-A135-6138A2C5B5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DC1FD4-DA97-4BE0-842C-91CF976B8799}" type="datetimeFigureOut">
              <a:rPr lang="pt-BR" smtClean="0"/>
              <a:pPr/>
              <a:t>02/09/2013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37287F-9E01-4C58-A135-6138A2C5B5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DC1FD4-DA97-4BE0-842C-91CF976B8799}" type="datetimeFigureOut">
              <a:rPr lang="pt-BR" smtClean="0"/>
              <a:pPr/>
              <a:t>02/09/2013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37287F-9E01-4C58-A135-6138A2C5B5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DC1FD4-DA97-4BE0-842C-91CF976B8799}" type="datetimeFigureOut">
              <a:rPr lang="pt-BR" smtClean="0"/>
              <a:pPr/>
              <a:t>02/09/2013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37287F-9E01-4C58-A135-6138A2C5B5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DC1FD4-DA97-4BE0-842C-91CF976B8799}" type="datetimeFigureOut">
              <a:rPr lang="pt-BR" smtClean="0"/>
              <a:pPr/>
              <a:t>02/09/2013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37287F-9E01-4C58-A135-6138A2C5B5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DC1FD4-DA97-4BE0-842C-91CF976B8799}" type="datetimeFigureOut">
              <a:rPr lang="pt-BR" smtClean="0"/>
              <a:pPr/>
              <a:t>02/09/2013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37287F-9E01-4C58-A135-6138A2C5B5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DC1FD4-DA97-4BE0-842C-91CF976B8799}" type="datetimeFigureOut">
              <a:rPr lang="pt-BR" smtClean="0"/>
              <a:pPr/>
              <a:t>02/09/2013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37287F-9E01-4C58-A135-6138A2C5B5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DC1FD4-DA97-4BE0-842C-91CF976B8799}" type="datetimeFigureOut">
              <a:rPr lang="pt-BR" smtClean="0"/>
              <a:pPr/>
              <a:t>02/09/2013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37287F-9E01-4C58-A135-6138A2C5B5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ondas.wmf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0" y="5000636"/>
            <a:ext cx="9144000" cy="1857364"/>
          </a:xfrm>
          <a:prstGeom prst="rect">
            <a:avLst/>
          </a:prstGeom>
        </p:spPr>
      </p:pic>
      <p:pic>
        <p:nvPicPr>
          <p:cNvPr id="8" name="Imagem 4" descr="ASS_FUNASA_HOR_COL_CURVA.wmf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1066800" y="6248400"/>
            <a:ext cx="3858905" cy="385200"/>
          </a:xfrm>
          <a:prstGeom prst="rect">
            <a:avLst/>
          </a:prstGeom>
        </p:spPr>
      </p:pic>
      <p:sp>
        <p:nvSpPr>
          <p:cNvPr id="9" name="CaixaDeTexto 8"/>
          <p:cNvSpPr txBox="1"/>
          <p:nvPr userDrawn="1"/>
        </p:nvSpPr>
        <p:spPr>
          <a:xfrm>
            <a:off x="6988155" y="6172200"/>
            <a:ext cx="1774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800" dirty="0" smtClean="0">
                <a:solidFill>
                  <a:schemeClr val="accent1"/>
                </a:solidFill>
                <a:latin typeface="Futura Md BT" pitchFamily="34" charset="0"/>
              </a:rPr>
              <a:t>www.funasa.gov.br</a:t>
            </a:r>
          </a:p>
          <a:p>
            <a:pPr algn="r"/>
            <a:r>
              <a:rPr lang="pt-BR" sz="800" dirty="0" smtClean="0">
                <a:solidFill>
                  <a:schemeClr val="accent1"/>
                </a:solidFill>
                <a:latin typeface="Futura Md BT" pitchFamily="34" charset="0"/>
              </a:rPr>
              <a:t>www.facebook.com/funasa.oficial</a:t>
            </a:r>
          </a:p>
          <a:p>
            <a:pPr algn="r"/>
            <a:r>
              <a:rPr lang="pt-BR" sz="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utura Md BT" pitchFamily="34" charset="0"/>
              </a:rPr>
              <a:t>twitter.com/</a:t>
            </a:r>
            <a:r>
              <a:rPr lang="pt-BR" sz="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Futura Md BT" pitchFamily="34" charset="0"/>
              </a:rPr>
              <a:t>funasa</a:t>
            </a:r>
            <a:endParaRPr lang="pt-BR" sz="800" dirty="0">
              <a:solidFill>
                <a:schemeClr val="tx2">
                  <a:lumMod val="60000"/>
                  <a:lumOff val="40000"/>
                </a:schemeClr>
              </a:solidFill>
              <a:latin typeface="Futura Md BT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5" r:id="rId7"/>
    <p:sldLayoutId id="2147484026" r:id="rId8"/>
    <p:sldLayoutId id="2147484027" r:id="rId9"/>
    <p:sldLayoutId id="2147484028" r:id="rId10"/>
    <p:sldLayoutId id="2147484037" r:id="rId11"/>
    <p:sldLayoutId id="2147484055" r:id="rId12"/>
    <p:sldLayoutId id="2147484056" r:id="rId13"/>
    <p:sldLayoutId id="214748405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2.wmf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3" Type="http://schemas.openxmlformats.org/officeDocument/2006/relationships/chart" Target="../charts/chart10.xml"/><Relationship Id="rId7" Type="http://schemas.openxmlformats.org/officeDocument/2006/relationships/chart" Target="../charts/chart1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1.xml"/><Relationship Id="rId3" Type="http://schemas.openxmlformats.org/officeDocument/2006/relationships/chart" Target="../charts/chart16.xml"/><Relationship Id="rId7" Type="http://schemas.openxmlformats.org/officeDocument/2006/relationships/chart" Target="../charts/chart2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5" Type="http://schemas.openxmlformats.org/officeDocument/2006/relationships/chart" Target="../charts/chart24.xml"/><Relationship Id="rId4" Type="http://schemas.openxmlformats.org/officeDocument/2006/relationships/chart" Target="../charts/char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00100" y="1857364"/>
            <a:ext cx="7500990" cy="319894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>
              <a:spcBef>
                <a:spcPts val="600"/>
              </a:spcBef>
              <a:defRPr/>
            </a:pPr>
            <a:endParaRPr lang="pt-BR" sz="2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Verdana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500694" y="5000636"/>
            <a:ext cx="29523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</a:rPr>
              <a:t> </a:t>
            </a:r>
            <a:endParaRPr lang="pt-BR" sz="1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</a:endParaRPr>
          </a:p>
          <a:p>
            <a:pPr algn="ctr"/>
            <a:r>
              <a:rPr lang="pt-BR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</a:rPr>
              <a:t>02 a 04 de  Setembro de 2013 </a:t>
            </a:r>
          </a:p>
          <a:p>
            <a:pPr algn="ctr"/>
            <a:endParaRPr lang="pt-BR" dirty="0"/>
          </a:p>
        </p:txBody>
      </p:sp>
      <p:pic>
        <p:nvPicPr>
          <p:cNvPr id="9" name="Imagem 4" descr="ASS_FUNASA_HOR_COL_CURVA.wmf"/>
          <p:cNvPicPr>
            <a:picLocks noChangeAspect="1"/>
          </p:cNvPicPr>
          <p:nvPr/>
        </p:nvPicPr>
        <p:blipFill>
          <a:blip r:embed="rId2" cstate="print"/>
          <a:srcRect r="79474" b="6532"/>
          <a:stretch>
            <a:fillRect/>
          </a:stretch>
        </p:blipFill>
        <p:spPr>
          <a:xfrm>
            <a:off x="6643702" y="285728"/>
            <a:ext cx="1976219" cy="928670"/>
          </a:xfrm>
          <a:prstGeom prst="rect">
            <a:avLst/>
          </a:prstGeom>
        </p:spPr>
      </p:pic>
      <p:sp>
        <p:nvSpPr>
          <p:cNvPr id="14" name="Rectangle 59"/>
          <p:cNvSpPr>
            <a:spLocks noChangeArrowheads="1"/>
          </p:cNvSpPr>
          <p:nvPr/>
        </p:nvSpPr>
        <p:spPr bwMode="auto">
          <a:xfrm>
            <a:off x="33" y="1464174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+mn-lt"/>
              <a:cs typeface="+mn-cs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643470" y="478632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Everaldo Resende Silva</a:t>
            </a:r>
            <a:endParaRPr lang="pt-BR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857224" y="2571744"/>
            <a:ext cx="7429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CONFERÊNCIA REGIONAL SOBRE DETERMINANTES SOCIAIS DA SAÚDE</a:t>
            </a:r>
          </a:p>
          <a:p>
            <a:pPr algn="ctr"/>
            <a:endParaRPr lang="pt-BR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NORDESTE</a:t>
            </a:r>
            <a:endParaRPr lang="pt-B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logoDSSnordeste_curv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-24"/>
            <a:ext cx="3929058" cy="14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2786058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ixaDeTexto 6"/>
          <p:cNvSpPr txBox="1"/>
          <p:nvPr/>
        </p:nvSpPr>
        <p:spPr>
          <a:xfrm>
            <a:off x="142875" y="98425"/>
            <a:ext cx="8786843" cy="4762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Cobertura de Abastecimento de Água – Censo IBGE 2010</a:t>
            </a:r>
            <a:endParaRPr lang="pt-BR" sz="2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Grupo 9"/>
          <p:cNvGrpSpPr/>
          <p:nvPr/>
        </p:nvGrpSpPr>
        <p:grpSpPr>
          <a:xfrm>
            <a:off x="379737" y="879810"/>
            <a:ext cx="8429683" cy="2643206"/>
            <a:chOff x="0" y="0"/>
            <a:chExt cx="10451870" cy="4148591"/>
          </a:xfrm>
        </p:grpSpPr>
        <p:graphicFrame>
          <p:nvGraphicFramePr>
            <p:cNvPr id="21" name="Gráfico 20"/>
            <p:cNvGraphicFramePr/>
            <p:nvPr/>
          </p:nvGraphicFramePr>
          <p:xfrm>
            <a:off x="0" y="0"/>
            <a:ext cx="10451870" cy="414859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24" name="Gráfico 23"/>
            <p:cNvGraphicFramePr/>
            <p:nvPr/>
          </p:nvGraphicFramePr>
          <p:xfrm>
            <a:off x="149155" y="418871"/>
            <a:ext cx="3563470" cy="34962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25" name="Gráfico 24"/>
            <p:cNvGraphicFramePr/>
            <p:nvPr/>
          </p:nvGraphicFramePr>
          <p:xfrm>
            <a:off x="6465987" y="448495"/>
            <a:ext cx="3541059" cy="336569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grpSp>
        <p:nvGrpSpPr>
          <p:cNvPr id="26" name="Grupo 15"/>
          <p:cNvGrpSpPr/>
          <p:nvPr/>
        </p:nvGrpSpPr>
        <p:grpSpPr>
          <a:xfrm>
            <a:off x="357158" y="3934016"/>
            <a:ext cx="8501122" cy="2732272"/>
            <a:chOff x="0" y="550819"/>
            <a:chExt cx="10163736" cy="4213412"/>
          </a:xfrm>
        </p:grpSpPr>
        <p:graphicFrame>
          <p:nvGraphicFramePr>
            <p:cNvPr id="27" name="Gráfico 26"/>
            <p:cNvGraphicFramePr/>
            <p:nvPr/>
          </p:nvGraphicFramePr>
          <p:xfrm>
            <a:off x="0" y="550819"/>
            <a:ext cx="10163736" cy="42134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28" name="Gráfico 27"/>
            <p:cNvGraphicFramePr/>
            <p:nvPr/>
          </p:nvGraphicFramePr>
          <p:xfrm>
            <a:off x="0" y="881311"/>
            <a:ext cx="3563470" cy="34962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29" name="Gráfico 28"/>
            <p:cNvGraphicFramePr/>
            <p:nvPr/>
          </p:nvGraphicFramePr>
          <p:xfrm>
            <a:off x="6554563" y="991475"/>
            <a:ext cx="3541059" cy="347382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</p:grpSp>
      <p:sp>
        <p:nvSpPr>
          <p:cNvPr id="19" name="CaixaDeTexto 18"/>
          <p:cNvSpPr txBox="1"/>
          <p:nvPr/>
        </p:nvSpPr>
        <p:spPr>
          <a:xfrm>
            <a:off x="135324" y="3719702"/>
            <a:ext cx="2364974" cy="4426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C00000"/>
                </a:solidFill>
              </a:rPr>
              <a:t>Região Nordeste</a:t>
            </a:r>
            <a:endParaRPr lang="pt-BR" sz="2000" dirty="0">
              <a:solidFill>
                <a:srgbClr val="C00000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142844" y="718059"/>
            <a:ext cx="1500199" cy="4426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C00000"/>
                </a:solidFill>
              </a:rPr>
              <a:t>Brasil</a:t>
            </a:r>
            <a:endParaRPr lang="pt-BR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2786058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11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645024"/>
            <a:ext cx="3609975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2624" y="2636912"/>
            <a:ext cx="331236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244475" y="85725"/>
            <a:ext cx="8613805" cy="51077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Condições de Saneamento Básico - Água</a:t>
            </a:r>
            <a:endParaRPr lang="pt-BR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59"/>
          <p:cNvSpPr>
            <a:spLocks noChangeArrowheads="1"/>
          </p:cNvSpPr>
          <p:nvPr/>
        </p:nvSpPr>
        <p:spPr bwMode="auto">
          <a:xfrm>
            <a:off x="-32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pic>
        <p:nvPicPr>
          <p:cNvPr id="12" name="Imagem 4" descr="ASS_FUNASA_HOR_COL_CURVA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13689" y="6472824"/>
            <a:ext cx="3858905" cy="385200"/>
          </a:xfrm>
          <a:prstGeom prst="rect">
            <a:avLst/>
          </a:prstGeom>
        </p:spPr>
      </p:pic>
      <p:pic>
        <p:nvPicPr>
          <p:cNvPr id="19" name="Picture 113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4077072"/>
            <a:ext cx="313234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12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980728"/>
            <a:ext cx="3528392" cy="2349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12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2080" y="908720"/>
            <a:ext cx="3312368" cy="2365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Seta para baixo 58"/>
          <p:cNvSpPr/>
          <p:nvPr/>
        </p:nvSpPr>
        <p:spPr>
          <a:xfrm>
            <a:off x="2485478" y="1040306"/>
            <a:ext cx="214314" cy="428628"/>
          </a:xfrm>
          <a:prstGeom prst="downArrow">
            <a:avLst/>
          </a:prstGeom>
          <a:noFill/>
          <a:ln>
            <a:solidFill>
              <a:srgbClr val="E10D2B"/>
            </a:solidFill>
          </a:ln>
          <a:scene3d>
            <a:camera prst="orthographicFront">
              <a:rot lat="0" lon="21299999" rev="3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3357562"/>
            <a:ext cx="9144000" cy="3500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CaixaDeTexto 9"/>
          <p:cNvSpPr txBox="1"/>
          <p:nvPr/>
        </p:nvSpPr>
        <p:spPr>
          <a:xfrm>
            <a:off x="142875" y="98425"/>
            <a:ext cx="8786843" cy="4767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Cobertura de Esgotamento Sanitário – Censo IBGE 2010</a:t>
            </a:r>
            <a:endParaRPr lang="pt-BR" sz="2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500034" y="857232"/>
            <a:ext cx="7918853" cy="2643206"/>
            <a:chOff x="0" y="461870"/>
            <a:chExt cx="10652142" cy="4272302"/>
          </a:xfrm>
        </p:grpSpPr>
        <p:graphicFrame>
          <p:nvGraphicFramePr>
            <p:cNvPr id="15" name="Gráfico 14"/>
            <p:cNvGraphicFramePr/>
            <p:nvPr/>
          </p:nvGraphicFramePr>
          <p:xfrm>
            <a:off x="0" y="461870"/>
            <a:ext cx="10570527" cy="427230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6" name="Gráfico 15"/>
            <p:cNvGraphicFramePr/>
            <p:nvPr/>
          </p:nvGraphicFramePr>
          <p:xfrm>
            <a:off x="1" y="633916"/>
            <a:ext cx="3563469" cy="34962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8" name="Gráfico 17"/>
            <p:cNvGraphicFramePr/>
            <p:nvPr/>
          </p:nvGraphicFramePr>
          <p:xfrm>
            <a:off x="7111083" y="749384"/>
            <a:ext cx="3541059" cy="33583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grpSp>
        <p:nvGrpSpPr>
          <p:cNvPr id="23" name="Grupo 22"/>
          <p:cNvGrpSpPr/>
          <p:nvPr/>
        </p:nvGrpSpPr>
        <p:grpSpPr>
          <a:xfrm>
            <a:off x="357158" y="3965500"/>
            <a:ext cx="8365891" cy="2678210"/>
            <a:chOff x="82146" y="259109"/>
            <a:chExt cx="9619948" cy="3901231"/>
          </a:xfrm>
        </p:grpSpPr>
        <p:graphicFrame>
          <p:nvGraphicFramePr>
            <p:cNvPr id="25" name="Gráfico 24"/>
            <p:cNvGraphicFramePr/>
            <p:nvPr/>
          </p:nvGraphicFramePr>
          <p:xfrm>
            <a:off x="246439" y="259109"/>
            <a:ext cx="9036131" cy="390123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26" name="Gráfico 25"/>
            <p:cNvGraphicFramePr/>
            <p:nvPr/>
          </p:nvGraphicFramePr>
          <p:xfrm>
            <a:off x="82146" y="571291"/>
            <a:ext cx="3438954" cy="32752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27" name="Gráfico 26"/>
            <p:cNvGraphicFramePr/>
            <p:nvPr/>
          </p:nvGraphicFramePr>
          <p:xfrm>
            <a:off x="6407438" y="571292"/>
            <a:ext cx="3294656" cy="32080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</p:grpSp>
      <p:sp>
        <p:nvSpPr>
          <p:cNvPr id="19" name="CaixaDeTexto 18"/>
          <p:cNvSpPr txBox="1"/>
          <p:nvPr/>
        </p:nvSpPr>
        <p:spPr>
          <a:xfrm>
            <a:off x="135324" y="3714752"/>
            <a:ext cx="2364974" cy="4426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C00000"/>
                </a:solidFill>
              </a:rPr>
              <a:t>Região Nordeste</a:t>
            </a:r>
            <a:endParaRPr lang="pt-BR" sz="2000" dirty="0">
              <a:solidFill>
                <a:srgbClr val="C00000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142844" y="694309"/>
            <a:ext cx="1500199" cy="4426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C00000"/>
                </a:solidFill>
              </a:rPr>
              <a:t>Brasil</a:t>
            </a:r>
            <a:endParaRPr lang="pt-BR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2786058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1" y="200244"/>
            <a:ext cx="9144000" cy="4426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Situação de risco à saúde pela falta de sistema de esgotamento sanitário</a:t>
            </a:r>
          </a:p>
        </p:txBody>
      </p:sp>
      <p:sp>
        <p:nvSpPr>
          <p:cNvPr id="17413" name="CaixaDeTexto 12"/>
          <p:cNvSpPr txBox="1">
            <a:spLocks noChangeArrowheads="1"/>
          </p:cNvSpPr>
          <p:nvPr/>
        </p:nvSpPr>
        <p:spPr bwMode="auto">
          <a:xfrm>
            <a:off x="357188" y="5500688"/>
            <a:ext cx="8358187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ts val="2600"/>
              </a:lnSpc>
              <a:spcAft>
                <a:spcPts val="600"/>
              </a:spcAft>
            </a:pPr>
            <a:endParaRPr lang="pt-BR" sz="1200" dirty="0"/>
          </a:p>
          <a:p>
            <a:endParaRPr lang="pt-BR" dirty="0"/>
          </a:p>
        </p:txBody>
      </p:sp>
      <p:sp>
        <p:nvSpPr>
          <p:cNvPr id="11" name="Rectangle 59"/>
          <p:cNvSpPr>
            <a:spLocks noChangeArrowheads="1"/>
          </p:cNvSpPr>
          <p:nvPr/>
        </p:nvSpPr>
        <p:spPr bwMode="auto">
          <a:xfrm>
            <a:off x="-32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pic>
        <p:nvPicPr>
          <p:cNvPr id="12" name="Imagem 4" descr="ASS_FUNASA_HOR_COL_CURVA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3689" y="6472824"/>
            <a:ext cx="3858905" cy="385200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785786" y="2357430"/>
            <a:ext cx="692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26" name="Picture 3" descr="\\srv_densp_cgesa\cgesa\COSAE\APOIO ADMINISTRATIVO\fotos\foto0004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052736"/>
            <a:ext cx="3526627" cy="2400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1" descr="\\srv_densp_cgesa\cgesa\COSAE\APOIO ADMINISTRATIVO\fotos\foto000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12196" y="1052736"/>
            <a:ext cx="3648236" cy="2344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2" descr="\\srv_densp_cgesa\cgesa\COSAE\APOIO ADMINISTRATIVO\fotos\foto0003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3678743"/>
            <a:ext cx="3528392" cy="232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4" descr="\\srv_densp_cgesa\cgesa\COSAE\APOIO ADMINISTRATIVO\fotos\foto0007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23400" y="3748470"/>
            <a:ext cx="3709040" cy="2344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0" y="3000372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59"/>
          <p:cNvSpPr>
            <a:spLocks noChangeArrowheads="1"/>
          </p:cNvSpPr>
          <p:nvPr/>
        </p:nvSpPr>
        <p:spPr bwMode="auto">
          <a:xfrm>
            <a:off x="-32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pic>
        <p:nvPicPr>
          <p:cNvPr id="16" name="Imagem 4" descr="ASS_FUNASA_HOR_COL_CURVA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3689" y="6472824"/>
            <a:ext cx="3858905" cy="385200"/>
          </a:xfrm>
          <a:prstGeom prst="rect">
            <a:avLst/>
          </a:prstGeom>
        </p:spPr>
      </p:pic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762000" y="2057400"/>
            <a:ext cx="640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5029200" y="5181600"/>
            <a:ext cx="35052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pt-BR" sz="1400">
              <a:solidFill>
                <a:schemeClr val="bg2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pt-BR" sz="1400">
              <a:solidFill>
                <a:schemeClr val="bg2"/>
              </a:solidFill>
            </a:endParaRPr>
          </a:p>
        </p:txBody>
      </p:sp>
      <p:pic>
        <p:nvPicPr>
          <p:cNvPr id="922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1999" y="1428735"/>
            <a:ext cx="4039958" cy="3291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aixaDeTexto 7"/>
          <p:cNvSpPr txBox="1"/>
          <p:nvPr/>
        </p:nvSpPr>
        <p:spPr>
          <a:xfrm>
            <a:off x="1" y="200244"/>
            <a:ext cx="9144000" cy="4426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Situação de risco à saúde pela falta de sistema de esgotamento sanitário</a:t>
            </a:r>
          </a:p>
        </p:txBody>
      </p:sp>
      <p:pic>
        <p:nvPicPr>
          <p:cNvPr id="9" name="Picture 4" descr="A:\novo-1.jpg"/>
          <p:cNvPicPr>
            <a:picLocks noChangeAspect="1" noChangeArrowheads="1"/>
          </p:cNvPicPr>
          <p:nvPr/>
        </p:nvPicPr>
        <p:blipFill>
          <a:blip r:embed="rId4">
            <a:lum bright="10000" contrast="-20000"/>
          </a:blip>
          <a:srcRect/>
          <a:stretch>
            <a:fillRect/>
          </a:stretch>
        </p:blipFill>
        <p:spPr bwMode="auto">
          <a:xfrm>
            <a:off x="428597" y="1423044"/>
            <a:ext cx="3606039" cy="3291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aixaDeTexto 11"/>
          <p:cNvSpPr txBox="1"/>
          <p:nvPr/>
        </p:nvSpPr>
        <p:spPr>
          <a:xfrm>
            <a:off x="4929190" y="4786322"/>
            <a:ext cx="34290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Poço-Chafariz na localidade rural de </a:t>
            </a:r>
            <a:r>
              <a:rPr lang="pt-BR" sz="1400" dirty="0" err="1" smtClean="0"/>
              <a:t>Tanqueira</a:t>
            </a:r>
            <a:r>
              <a:rPr lang="pt-BR" sz="1400" dirty="0" smtClean="0"/>
              <a:t>, Município de São Braz - Piauí</a:t>
            </a:r>
          </a:p>
          <a:p>
            <a:pPr algn="ctr"/>
            <a:endParaRPr lang="en-US" sz="14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500034" y="4786322"/>
            <a:ext cx="34290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Comunidade sem rede de esgotamento sanitário</a:t>
            </a:r>
          </a:p>
          <a:p>
            <a:pPr algn="ctr"/>
            <a:endParaRPr lang="en-US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2786058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244475" y="85725"/>
            <a:ext cx="8613805" cy="51077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Cobertura de Saneamento Básico – Banheiro ou Sanitário</a:t>
            </a:r>
            <a:endParaRPr lang="pt-BR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413" name="CaixaDeTexto 12"/>
          <p:cNvSpPr txBox="1">
            <a:spLocks noChangeArrowheads="1"/>
          </p:cNvSpPr>
          <p:nvPr/>
        </p:nvSpPr>
        <p:spPr bwMode="auto">
          <a:xfrm>
            <a:off x="357188" y="5500688"/>
            <a:ext cx="8358187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ts val="2600"/>
              </a:lnSpc>
              <a:spcAft>
                <a:spcPts val="600"/>
              </a:spcAft>
            </a:pPr>
            <a:endParaRPr lang="pt-BR" sz="1200" dirty="0"/>
          </a:p>
          <a:p>
            <a:endParaRPr lang="pt-BR" dirty="0"/>
          </a:p>
        </p:txBody>
      </p:sp>
      <p:sp>
        <p:nvSpPr>
          <p:cNvPr id="11" name="Rectangle 59"/>
          <p:cNvSpPr>
            <a:spLocks noChangeArrowheads="1"/>
          </p:cNvSpPr>
          <p:nvPr/>
        </p:nvSpPr>
        <p:spPr bwMode="auto">
          <a:xfrm>
            <a:off x="-32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pic>
        <p:nvPicPr>
          <p:cNvPr id="12" name="Imagem 4" descr="ASS_FUNASA_HOR_COL_CURVA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3689" y="6472824"/>
            <a:ext cx="3858905" cy="385200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785786" y="2357430"/>
            <a:ext cx="692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571472" y="1857364"/>
            <a:ext cx="442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6014" y="2287500"/>
            <a:ext cx="2502978" cy="3662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CaixaDeTexto 14"/>
          <p:cNvSpPr txBox="1"/>
          <p:nvPr/>
        </p:nvSpPr>
        <p:spPr>
          <a:xfrm>
            <a:off x="4357686" y="1928802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2532" y="2285992"/>
            <a:ext cx="3114178" cy="3674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CaixaDeTexto 17"/>
          <p:cNvSpPr txBox="1"/>
          <p:nvPr/>
        </p:nvSpPr>
        <p:spPr>
          <a:xfrm>
            <a:off x="285720" y="785794"/>
            <a:ext cx="857256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u="sng" dirty="0" smtClean="0">
                <a:latin typeface="Arial" charset="0"/>
                <a:cs typeface="Arial" charset="0"/>
              </a:rPr>
              <a:t>O IBGE (Censo 2010) considera: </a:t>
            </a:r>
          </a:p>
          <a:p>
            <a:pPr algn="just">
              <a:spcBef>
                <a:spcPts val="600"/>
              </a:spcBef>
              <a:buFont typeface="Wingdings" pitchFamily="2" charset="2"/>
              <a:buChar char="§"/>
            </a:pPr>
            <a:r>
              <a:rPr lang="pt-BR" b="1" dirty="0" smtClean="0">
                <a:latin typeface="Arial" charset="0"/>
                <a:cs typeface="Arial" charset="0"/>
              </a:rPr>
              <a:t> SANITÁRIO:</a:t>
            </a:r>
            <a:r>
              <a:rPr lang="pt-BR" dirty="0" smtClean="0">
                <a:latin typeface="Arial" charset="0"/>
                <a:cs typeface="Arial" charset="0"/>
              </a:rPr>
              <a:t> local limitado por paredes de qualquer material, coberto ou não por um teto e que disponha de vaso sanitário ou buraco para dejeções, como também o banheiro de uso comum a mais de um domicílio.</a:t>
            </a:r>
          </a:p>
          <a:p>
            <a:pPr algn="just"/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2928934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CaixaDeTexto 9"/>
          <p:cNvSpPr txBox="1"/>
          <p:nvPr/>
        </p:nvSpPr>
        <p:spPr>
          <a:xfrm>
            <a:off x="142875" y="98425"/>
            <a:ext cx="8786843" cy="4762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Cobertura de Resíduos Sólidos</a:t>
            </a:r>
            <a:endParaRPr lang="pt-BR" sz="2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285720" y="857232"/>
            <a:ext cx="8501122" cy="2730040"/>
            <a:chOff x="0" y="0"/>
            <a:chExt cx="10186146" cy="4171136"/>
          </a:xfrm>
        </p:grpSpPr>
        <p:graphicFrame>
          <p:nvGraphicFramePr>
            <p:cNvPr id="15" name="Gráfico 14"/>
            <p:cNvGraphicFramePr/>
            <p:nvPr/>
          </p:nvGraphicFramePr>
          <p:xfrm>
            <a:off x="0" y="0"/>
            <a:ext cx="10163735" cy="41711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6" name="Gráfico 15"/>
            <p:cNvGraphicFramePr/>
            <p:nvPr/>
          </p:nvGraphicFramePr>
          <p:xfrm>
            <a:off x="11205" y="361131"/>
            <a:ext cx="3563470" cy="34962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9" name="Gráfico 18"/>
            <p:cNvGraphicFramePr/>
            <p:nvPr/>
          </p:nvGraphicFramePr>
          <p:xfrm>
            <a:off x="6645087" y="316307"/>
            <a:ext cx="3541059" cy="34738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grpSp>
        <p:nvGrpSpPr>
          <p:cNvPr id="22" name="Grupo 21"/>
          <p:cNvGrpSpPr/>
          <p:nvPr/>
        </p:nvGrpSpPr>
        <p:grpSpPr>
          <a:xfrm>
            <a:off x="285720" y="3929066"/>
            <a:ext cx="8501122" cy="2786082"/>
            <a:chOff x="0" y="0"/>
            <a:chExt cx="10186147" cy="4171136"/>
          </a:xfrm>
        </p:grpSpPr>
        <p:graphicFrame>
          <p:nvGraphicFramePr>
            <p:cNvPr id="23" name="Gráfico 22"/>
            <p:cNvGraphicFramePr/>
            <p:nvPr/>
          </p:nvGraphicFramePr>
          <p:xfrm>
            <a:off x="0" y="0"/>
            <a:ext cx="10163735" cy="41711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24" name="Gráfico 23"/>
            <p:cNvGraphicFramePr/>
            <p:nvPr/>
          </p:nvGraphicFramePr>
          <p:xfrm>
            <a:off x="11205" y="361131"/>
            <a:ext cx="3563470" cy="34962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25" name="Gráfico 24"/>
            <p:cNvGraphicFramePr/>
            <p:nvPr/>
          </p:nvGraphicFramePr>
          <p:xfrm>
            <a:off x="6645087" y="316307"/>
            <a:ext cx="3541060" cy="347382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</p:grpSp>
      <p:sp>
        <p:nvSpPr>
          <p:cNvPr id="18" name="CaixaDeTexto 17"/>
          <p:cNvSpPr txBox="1"/>
          <p:nvPr/>
        </p:nvSpPr>
        <p:spPr>
          <a:xfrm>
            <a:off x="135324" y="3719702"/>
            <a:ext cx="2364974" cy="4426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C00000"/>
                </a:solidFill>
              </a:rPr>
              <a:t>Região Nordeste</a:t>
            </a:r>
            <a:endParaRPr lang="pt-BR" sz="2000" dirty="0">
              <a:solidFill>
                <a:srgbClr val="C00000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142844" y="718059"/>
            <a:ext cx="1500199" cy="4426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C00000"/>
                </a:solidFill>
              </a:rPr>
              <a:t>Brasil</a:t>
            </a:r>
            <a:endParaRPr lang="pt-BR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-11875" y="2786058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59"/>
          <p:cNvSpPr>
            <a:spLocks noChangeArrowheads="1"/>
          </p:cNvSpPr>
          <p:nvPr/>
        </p:nvSpPr>
        <p:spPr bwMode="auto">
          <a:xfrm>
            <a:off x="-11907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12" name="Rectangle 59"/>
          <p:cNvSpPr>
            <a:spLocks noChangeArrowheads="1"/>
          </p:cNvSpPr>
          <p:nvPr/>
        </p:nvSpPr>
        <p:spPr bwMode="auto">
          <a:xfrm>
            <a:off x="-32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pic>
        <p:nvPicPr>
          <p:cNvPr id="13" name="Imagem 4" descr="ASS_FUNASA_HOR_COL_CURVA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3689" y="6472824"/>
            <a:ext cx="3858905" cy="385200"/>
          </a:xfrm>
          <a:prstGeom prst="rect">
            <a:avLst/>
          </a:prstGeom>
        </p:spPr>
      </p:pic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CaixaDeTexto 9"/>
          <p:cNvSpPr txBox="1"/>
          <p:nvPr/>
        </p:nvSpPr>
        <p:spPr>
          <a:xfrm>
            <a:off x="142844" y="2857496"/>
            <a:ext cx="8786843" cy="4426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PERFIL DA EXTREMA POBREZA</a:t>
            </a:r>
            <a:endParaRPr lang="pt-BR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71472" y="1285860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 smtClean="0"/>
          </a:p>
        </p:txBody>
      </p:sp>
      <p:sp>
        <p:nvSpPr>
          <p:cNvPr id="17" name="CaixaDeTexto 16"/>
          <p:cNvSpPr txBox="1"/>
          <p:nvPr/>
        </p:nvSpPr>
        <p:spPr>
          <a:xfrm>
            <a:off x="4714876" y="1214421"/>
            <a:ext cx="4071966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  <a:tab pos="715963" algn="l"/>
              </a:tabLst>
              <a:defRPr/>
            </a:pPr>
            <a:r>
              <a:rPr lang="pt-BR" sz="1600" dirty="0" smtClean="0">
                <a:solidFill>
                  <a:srgbClr val="003300"/>
                </a:solidFill>
              </a:rPr>
              <a:t>  </a:t>
            </a:r>
            <a:endParaRPr lang="pt-BR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2786058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59"/>
          <p:cNvSpPr>
            <a:spLocks noChangeArrowheads="1"/>
          </p:cNvSpPr>
          <p:nvPr/>
        </p:nvSpPr>
        <p:spPr bwMode="auto">
          <a:xfrm>
            <a:off x="-32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pic>
        <p:nvPicPr>
          <p:cNvPr id="8" name="Imagem 4" descr="ASS_FUNASA_HOR_COL_CURVA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3689" y="6472824"/>
            <a:ext cx="3858905" cy="38520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600211"/>
            <a:ext cx="832485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tângulo 13"/>
          <p:cNvSpPr/>
          <p:nvPr/>
        </p:nvSpPr>
        <p:spPr>
          <a:xfrm>
            <a:off x="727996" y="3600475"/>
            <a:ext cx="7488000" cy="285752"/>
          </a:xfrm>
          <a:prstGeom prst="rect">
            <a:avLst/>
          </a:prstGeom>
          <a:solidFill>
            <a:srgbClr val="FFFF00">
              <a:alpha val="33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142875" y="98425"/>
            <a:ext cx="8715405" cy="4937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3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População </a:t>
            </a:r>
            <a:r>
              <a:rPr lang="pt-BR" sz="23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em </a:t>
            </a:r>
            <a:r>
              <a:rPr lang="pt-BR" sz="23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Extrema Pobreza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2928934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ixaDeTexto 8"/>
          <p:cNvSpPr txBox="1"/>
          <p:nvPr/>
        </p:nvSpPr>
        <p:spPr>
          <a:xfrm>
            <a:off x="142875" y="98425"/>
            <a:ext cx="8715405" cy="4937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3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População </a:t>
            </a:r>
            <a:r>
              <a:rPr lang="pt-BR" sz="23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em </a:t>
            </a:r>
            <a:r>
              <a:rPr lang="pt-BR" sz="23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Extrema Pobreza</a:t>
            </a:r>
          </a:p>
        </p:txBody>
      </p:sp>
      <p:pic>
        <p:nvPicPr>
          <p:cNvPr id="12" name="Imagem 11" descr="extrema pobreza_TO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8" y="964295"/>
            <a:ext cx="4038076" cy="2857520"/>
          </a:xfrm>
          <a:prstGeom prst="rect">
            <a:avLst/>
          </a:prstGeom>
        </p:spPr>
      </p:pic>
      <p:pic>
        <p:nvPicPr>
          <p:cNvPr id="5" name="Imagem 4" descr="extrema pobreza_TOT_NE.jpg"/>
          <p:cNvPicPr>
            <a:picLocks noChangeAspect="1"/>
          </p:cNvPicPr>
          <p:nvPr/>
        </p:nvPicPr>
        <p:blipFill>
          <a:blip r:embed="rId4"/>
          <a:srcRect l="3674" t="2527" r="2343" b="2527"/>
          <a:stretch>
            <a:fillRect/>
          </a:stretch>
        </p:blipFill>
        <p:spPr>
          <a:xfrm>
            <a:off x="2786081" y="1884103"/>
            <a:ext cx="6357951" cy="4545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Conector reto 7"/>
          <p:cNvCxnSpPr/>
          <p:nvPr/>
        </p:nvCxnSpPr>
        <p:spPr>
          <a:xfrm>
            <a:off x="10787106" y="5000636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4071934" y="1571612"/>
            <a:ext cx="2364974" cy="4426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C00000"/>
                </a:solidFill>
              </a:rPr>
              <a:t>Região Nordeste</a:t>
            </a:r>
            <a:endParaRPr lang="pt-BR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-11875" y="2786058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59"/>
          <p:cNvSpPr>
            <a:spLocks noChangeArrowheads="1"/>
          </p:cNvSpPr>
          <p:nvPr/>
        </p:nvSpPr>
        <p:spPr bwMode="auto">
          <a:xfrm>
            <a:off x="-11907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+mn-lt"/>
              <a:cs typeface="+mn-cs"/>
            </a:endParaRPr>
          </a:p>
        </p:txBody>
      </p:sp>
      <p:sp>
        <p:nvSpPr>
          <p:cNvPr id="12" name="Rectangle 59"/>
          <p:cNvSpPr>
            <a:spLocks noChangeArrowheads="1"/>
          </p:cNvSpPr>
          <p:nvPr/>
        </p:nvSpPr>
        <p:spPr bwMode="auto">
          <a:xfrm>
            <a:off x="-32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+mn-lt"/>
              <a:cs typeface="+mn-cs"/>
            </a:endParaRPr>
          </a:p>
        </p:txBody>
      </p:sp>
      <p:pic>
        <p:nvPicPr>
          <p:cNvPr id="13" name="Imagem 4" descr="ASS_FUNASA_HOR_COL_CURVA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3689" y="6472824"/>
            <a:ext cx="3858905" cy="385200"/>
          </a:xfrm>
          <a:prstGeom prst="rect">
            <a:avLst/>
          </a:prstGeom>
        </p:spPr>
      </p:pic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42844" y="2857496"/>
            <a:ext cx="8786843" cy="4426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ASPECTOS CONCEITUAIS SANEAMENTO BÁSICO</a:t>
            </a:r>
            <a:endParaRPr lang="pt-BR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71472" y="1285860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 smtClean="0"/>
          </a:p>
        </p:txBody>
      </p:sp>
      <p:sp>
        <p:nvSpPr>
          <p:cNvPr id="17" name="CaixaDeTexto 16"/>
          <p:cNvSpPr txBox="1"/>
          <p:nvPr/>
        </p:nvSpPr>
        <p:spPr>
          <a:xfrm>
            <a:off x="4714876" y="1214421"/>
            <a:ext cx="4071966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  <a:tab pos="715963" algn="l"/>
              </a:tabLst>
              <a:defRPr/>
            </a:pPr>
            <a:r>
              <a:rPr lang="pt-BR" sz="1600" dirty="0" smtClean="0">
                <a:solidFill>
                  <a:srgbClr val="003300"/>
                </a:solidFill>
              </a:rPr>
              <a:t>  </a:t>
            </a:r>
            <a:endParaRPr lang="pt-BR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-11875" y="2786058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59"/>
          <p:cNvSpPr>
            <a:spLocks noChangeArrowheads="1"/>
          </p:cNvSpPr>
          <p:nvPr/>
        </p:nvSpPr>
        <p:spPr bwMode="auto">
          <a:xfrm>
            <a:off x="-11907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12" name="Rectangle 59"/>
          <p:cNvSpPr>
            <a:spLocks noChangeArrowheads="1"/>
          </p:cNvSpPr>
          <p:nvPr/>
        </p:nvSpPr>
        <p:spPr bwMode="auto">
          <a:xfrm>
            <a:off x="-32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pic>
        <p:nvPicPr>
          <p:cNvPr id="13" name="Imagem 4" descr="ASS_FUNASA_HOR_COL_CURVA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3689" y="6472824"/>
            <a:ext cx="3858905" cy="385200"/>
          </a:xfrm>
          <a:prstGeom prst="rect">
            <a:avLst/>
          </a:prstGeom>
        </p:spPr>
      </p:pic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CaixaDeTexto 9"/>
          <p:cNvSpPr txBox="1"/>
          <p:nvPr/>
        </p:nvSpPr>
        <p:spPr>
          <a:xfrm>
            <a:off x="142875" y="98425"/>
            <a:ext cx="8786843" cy="51077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Distribuição da Esquistossomose no Brasil - 2012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571472" y="1285860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 smtClean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7" y="1071547"/>
            <a:ext cx="4670439" cy="435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4786346" y="1428736"/>
            <a:ext cx="4429124" cy="374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  <a:tab pos="715963" algn="l"/>
              </a:tabLst>
              <a:defRPr/>
            </a:pPr>
            <a:r>
              <a:rPr lang="pt-BR" sz="1600" dirty="0" smtClean="0">
                <a:solidFill>
                  <a:srgbClr val="003300"/>
                </a:solidFill>
              </a:rPr>
              <a:t>Presente em vasta extensão do País: 19 UF</a:t>
            </a:r>
          </a:p>
          <a:p>
            <a:pPr algn="just">
              <a:lnSpc>
                <a:spcPct val="105000"/>
              </a:lnSpc>
              <a:tabLst>
                <a:tab pos="0" algn="l"/>
                <a:tab pos="715963" algn="l"/>
              </a:tabLst>
              <a:defRPr/>
            </a:pPr>
            <a:r>
              <a:rPr lang="pt-BR" sz="1600" b="1" dirty="0" smtClean="0">
                <a:solidFill>
                  <a:srgbClr val="003300"/>
                </a:solidFill>
              </a:rPr>
              <a:t>Área endêmica (9 UF) </a:t>
            </a:r>
          </a:p>
          <a:p>
            <a:pPr algn="just">
              <a:lnSpc>
                <a:spcPct val="105000"/>
              </a:lnSpc>
              <a:tabLst>
                <a:tab pos="0" algn="l"/>
                <a:tab pos="715963" algn="l"/>
              </a:tabLst>
              <a:defRPr/>
            </a:pPr>
            <a:r>
              <a:rPr lang="pt-BR" sz="1600" dirty="0" smtClean="0">
                <a:solidFill>
                  <a:srgbClr val="003300"/>
                </a:solidFill>
              </a:rPr>
              <a:t>MA, </a:t>
            </a:r>
            <a:r>
              <a:rPr lang="en-GB" sz="1600" dirty="0" smtClean="0">
                <a:solidFill>
                  <a:srgbClr val="003300"/>
                </a:solidFill>
              </a:rPr>
              <a:t>AL, BA, PE, PB, RN, SE, MG e ES</a:t>
            </a:r>
          </a:p>
          <a:p>
            <a:pPr algn="just">
              <a:lnSpc>
                <a:spcPct val="105000"/>
              </a:lnSpc>
              <a:tabLst>
                <a:tab pos="0" algn="l"/>
                <a:tab pos="715963" algn="l"/>
              </a:tabLst>
              <a:defRPr/>
            </a:pPr>
            <a:endParaRPr lang="en-GB" sz="1600" dirty="0" smtClean="0">
              <a:solidFill>
                <a:srgbClr val="003300"/>
              </a:solidFill>
            </a:endParaRPr>
          </a:p>
          <a:p>
            <a:pPr algn="just">
              <a:lnSpc>
                <a:spcPct val="105000"/>
              </a:lnSpc>
              <a:tabLst>
                <a:tab pos="0" algn="l"/>
                <a:tab pos="715963" algn="l"/>
              </a:tabLst>
              <a:defRPr/>
            </a:pPr>
            <a:r>
              <a:rPr lang="en-GB" sz="1600" b="1" dirty="0" err="1" smtClean="0">
                <a:solidFill>
                  <a:srgbClr val="003300"/>
                </a:solidFill>
              </a:rPr>
              <a:t>Área</a:t>
            </a:r>
            <a:r>
              <a:rPr lang="en-GB" sz="1600" b="1" dirty="0" smtClean="0">
                <a:solidFill>
                  <a:srgbClr val="003300"/>
                </a:solidFill>
              </a:rPr>
              <a:t> com </a:t>
            </a:r>
            <a:r>
              <a:rPr lang="en-GB" sz="1600" b="1" dirty="0" err="1" smtClean="0">
                <a:solidFill>
                  <a:srgbClr val="003300"/>
                </a:solidFill>
              </a:rPr>
              <a:t>transmissão</a:t>
            </a:r>
            <a:r>
              <a:rPr lang="en-GB" sz="1600" b="1" dirty="0" smtClean="0">
                <a:solidFill>
                  <a:srgbClr val="003300"/>
                </a:solidFill>
              </a:rPr>
              <a:t> focal (10 UF)</a:t>
            </a:r>
          </a:p>
          <a:p>
            <a:pPr algn="just">
              <a:lnSpc>
                <a:spcPct val="105000"/>
              </a:lnSpc>
              <a:tabLst>
                <a:tab pos="0" algn="l"/>
                <a:tab pos="715963" algn="l"/>
              </a:tabLst>
              <a:defRPr/>
            </a:pPr>
            <a:r>
              <a:rPr lang="en-GB" sz="1600" dirty="0" smtClean="0">
                <a:solidFill>
                  <a:srgbClr val="003300"/>
                </a:solidFill>
              </a:rPr>
              <a:t>PA, PI, CE, RJ, SP, PR, SC, RS, GO e DF</a:t>
            </a:r>
            <a:endParaRPr lang="pt-BR" sz="1600" dirty="0" smtClean="0">
              <a:solidFill>
                <a:srgbClr val="003300"/>
              </a:solidFill>
            </a:endParaRPr>
          </a:p>
          <a:p>
            <a:pPr>
              <a:lnSpc>
                <a:spcPct val="105000"/>
              </a:lnSpc>
              <a:tabLst>
                <a:tab pos="0" algn="l"/>
                <a:tab pos="715963" algn="l"/>
              </a:tabLst>
              <a:defRPr/>
            </a:pPr>
            <a:endParaRPr lang="pt-BR" sz="1600" dirty="0" smtClean="0">
              <a:solidFill>
                <a:srgbClr val="003300"/>
              </a:solidFill>
            </a:endParaRPr>
          </a:p>
          <a:p>
            <a:pPr>
              <a:lnSpc>
                <a:spcPct val="105000"/>
              </a:lnSpc>
              <a:tabLst>
                <a:tab pos="0" algn="l"/>
                <a:tab pos="715963" algn="l"/>
              </a:tabLst>
              <a:defRPr/>
            </a:pPr>
            <a:r>
              <a:rPr lang="pt-BR" sz="1600" dirty="0" smtClean="0">
                <a:solidFill>
                  <a:srgbClr val="003300"/>
                </a:solidFill>
              </a:rPr>
              <a:t>Acomete 2,5 a 6 milhões de pessoas </a:t>
            </a:r>
          </a:p>
          <a:p>
            <a:pPr>
              <a:lnSpc>
                <a:spcPct val="105000"/>
              </a:lnSpc>
              <a:tabLst>
                <a:tab pos="0" algn="l"/>
                <a:tab pos="715963" algn="l"/>
              </a:tabLst>
              <a:defRPr/>
            </a:pPr>
            <a:endParaRPr lang="pt-BR" sz="1600" dirty="0" smtClean="0">
              <a:solidFill>
                <a:srgbClr val="003300"/>
              </a:solidFill>
            </a:endParaRPr>
          </a:p>
          <a:p>
            <a:pPr>
              <a:lnSpc>
                <a:spcPct val="105000"/>
              </a:lnSpc>
              <a:tabLst>
                <a:tab pos="0" algn="l"/>
                <a:tab pos="715963" algn="l"/>
              </a:tabLst>
              <a:defRPr/>
            </a:pPr>
            <a:r>
              <a:rPr lang="pt-BR" sz="1600" dirty="0" smtClean="0">
                <a:solidFill>
                  <a:srgbClr val="003300"/>
                </a:solidFill>
              </a:rPr>
              <a:t>Causa número significativo de formas graves: 787 (média anual internações 2003-2012); </a:t>
            </a:r>
          </a:p>
          <a:p>
            <a:pPr>
              <a:lnSpc>
                <a:spcPct val="105000"/>
              </a:lnSpc>
              <a:tabLst>
                <a:tab pos="0" algn="l"/>
                <a:tab pos="715963" algn="l"/>
              </a:tabLst>
              <a:defRPr/>
            </a:pPr>
            <a:endParaRPr lang="pt-BR" sz="1600" dirty="0" smtClean="0">
              <a:solidFill>
                <a:srgbClr val="003300"/>
              </a:solidFill>
            </a:endParaRPr>
          </a:p>
          <a:p>
            <a:pPr>
              <a:lnSpc>
                <a:spcPct val="105000"/>
              </a:lnSpc>
              <a:tabLst>
                <a:tab pos="0" algn="l"/>
                <a:tab pos="715963" algn="l"/>
              </a:tabLst>
              <a:defRPr/>
            </a:pPr>
            <a:r>
              <a:rPr lang="pt-BR" sz="1600" dirty="0" smtClean="0">
                <a:solidFill>
                  <a:srgbClr val="003300"/>
                </a:solidFill>
              </a:rPr>
              <a:t>Provoca um número expressivo de óbitos: 492 (média anual 2003-2012.  </a:t>
            </a:r>
            <a:endParaRPr lang="pt-BR" sz="1600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0" y="5857892"/>
            <a:ext cx="6500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Fonte: Jeann Marie R. Marcelino – Programa Nacional de Esquistossomose – SVS-MS.</a:t>
            </a:r>
            <a:endParaRPr lang="pt-BR" sz="1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-11875" y="2786058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59"/>
          <p:cNvSpPr>
            <a:spLocks noChangeArrowheads="1"/>
          </p:cNvSpPr>
          <p:nvPr/>
        </p:nvSpPr>
        <p:spPr bwMode="auto">
          <a:xfrm>
            <a:off x="-11907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12" name="Rectangle 59"/>
          <p:cNvSpPr>
            <a:spLocks noChangeArrowheads="1"/>
          </p:cNvSpPr>
          <p:nvPr/>
        </p:nvSpPr>
        <p:spPr bwMode="auto">
          <a:xfrm>
            <a:off x="-32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pic>
        <p:nvPicPr>
          <p:cNvPr id="13" name="Imagem 4" descr="ASS_FUNASA_HOR_COL_CURVA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3689" y="6472824"/>
            <a:ext cx="3858905" cy="385200"/>
          </a:xfrm>
          <a:prstGeom prst="rect">
            <a:avLst/>
          </a:prstGeom>
        </p:spPr>
      </p:pic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CaixaDeTexto 9"/>
          <p:cNvSpPr txBox="1"/>
          <p:nvPr/>
        </p:nvSpPr>
        <p:spPr>
          <a:xfrm>
            <a:off x="142875" y="98425"/>
            <a:ext cx="8786843" cy="51077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Impacto das ações de saneamento básico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571472" y="1285860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 smtClean="0"/>
          </a:p>
        </p:txBody>
      </p:sp>
      <p:sp>
        <p:nvSpPr>
          <p:cNvPr id="17" name="CaixaDeTexto 16"/>
          <p:cNvSpPr txBox="1"/>
          <p:nvPr/>
        </p:nvSpPr>
        <p:spPr>
          <a:xfrm>
            <a:off x="4714876" y="1214421"/>
            <a:ext cx="4071966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  <a:tab pos="715963" algn="l"/>
              </a:tabLst>
              <a:defRPr/>
            </a:pPr>
            <a:r>
              <a:rPr lang="pt-BR" sz="1600" dirty="0" smtClean="0">
                <a:solidFill>
                  <a:srgbClr val="003300"/>
                </a:solidFill>
              </a:rPr>
              <a:t>  </a:t>
            </a:r>
            <a:endParaRPr lang="pt-BR" sz="1600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285720" y="857232"/>
            <a:ext cx="8572560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pt-BR" dirty="0" smtClean="0">
                <a:latin typeface="Arial" charset="0"/>
                <a:cs typeface="Arial" charset="0"/>
              </a:rPr>
              <a:t> No mundo, a cada ano, </a:t>
            </a:r>
            <a:r>
              <a:rPr lang="pt-BR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1,8 </a:t>
            </a:r>
            <a:r>
              <a:rPr lang="pt-BR" dirty="0" smtClean="0">
                <a:latin typeface="Arial" charset="0"/>
                <a:cs typeface="Arial" charset="0"/>
              </a:rPr>
              <a:t>milhões de pessoas morrem por causa de doenças diarreicas, sendo que desse total, </a:t>
            </a:r>
            <a:r>
              <a:rPr lang="pt-BR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90%</a:t>
            </a:r>
            <a:r>
              <a:rPr lang="pt-BR" dirty="0" smtClean="0">
                <a:latin typeface="Arial" charset="0"/>
                <a:cs typeface="Arial" charset="0"/>
              </a:rPr>
              <a:t> são crianças menores de 5 anos, principalmente em países em desenvolvimento;</a:t>
            </a:r>
          </a:p>
          <a:p>
            <a:pPr algn="just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pt-BR" dirty="0" smtClean="0">
                <a:latin typeface="Arial" charset="0"/>
                <a:cs typeface="Arial" charset="0"/>
              </a:rPr>
              <a:t> O abastecimento de água deficiente, o esgotamento sanitário inadequado e hábitos higiênicos inadequados são responsáveis por </a:t>
            </a:r>
            <a:r>
              <a:rPr lang="pt-BR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88%</a:t>
            </a:r>
            <a:r>
              <a:rPr lang="pt-BR" dirty="0" smtClean="0">
                <a:latin typeface="Arial" charset="0"/>
                <a:cs typeface="Arial" charset="0"/>
              </a:rPr>
              <a:t> das doenças diarreicas; </a:t>
            </a:r>
          </a:p>
          <a:p>
            <a:pPr algn="just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pt-BR" dirty="0" smtClean="0">
                <a:latin typeface="Arial" charset="0"/>
                <a:cs typeface="Arial" charset="0"/>
              </a:rPr>
              <a:t> A melhoria do abastecimento de água reduz entre </a:t>
            </a:r>
            <a:r>
              <a:rPr lang="pt-BR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6% e 25% </a:t>
            </a:r>
            <a:r>
              <a:rPr lang="pt-BR" dirty="0" smtClean="0">
                <a:latin typeface="Arial" charset="0"/>
                <a:cs typeface="Arial" charset="0"/>
              </a:rPr>
              <a:t>da morbidade por </a:t>
            </a:r>
            <a:r>
              <a:rPr lang="pt-BR" dirty="0" err="1" smtClean="0">
                <a:latin typeface="Arial" charset="0"/>
                <a:cs typeface="Arial" charset="0"/>
              </a:rPr>
              <a:t>diarréia</a:t>
            </a:r>
            <a:r>
              <a:rPr lang="pt-BR" dirty="0" smtClean="0">
                <a:latin typeface="Arial" charset="0"/>
                <a:cs typeface="Arial" charset="0"/>
              </a:rPr>
              <a:t>;</a:t>
            </a:r>
          </a:p>
          <a:p>
            <a:pPr algn="just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pt-BR" dirty="0" smtClean="0">
                <a:latin typeface="Arial" charset="0"/>
                <a:cs typeface="Arial" charset="0"/>
              </a:rPr>
              <a:t> A melhoria do esgotamento sanitário reduz a morbidade por diarreia em </a:t>
            </a:r>
            <a:r>
              <a:rPr lang="pt-BR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32%;</a:t>
            </a:r>
          </a:p>
          <a:p>
            <a:pPr algn="just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pt-BR" dirty="0" smtClean="0">
                <a:latin typeface="Arial" charset="0"/>
                <a:cs typeface="Arial" charset="0"/>
              </a:rPr>
              <a:t> As medidas de higiene, entre elas a educação e promoção de hábitos de lavar as mãos, podem levar a redução dos casos de diarreia em até </a:t>
            </a:r>
            <a:r>
              <a:rPr lang="pt-BR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45%; </a:t>
            </a:r>
            <a:r>
              <a:rPr lang="pt-BR" dirty="0" smtClean="0">
                <a:latin typeface="Arial" charset="0"/>
                <a:cs typeface="Arial" charset="0"/>
              </a:rPr>
              <a:t>e,</a:t>
            </a:r>
          </a:p>
          <a:p>
            <a:pPr algn="just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pt-BR" dirty="0" smtClean="0">
                <a:latin typeface="Arial" charset="0"/>
                <a:cs typeface="Arial" charset="0"/>
              </a:rPr>
              <a:t> A melhoria da qualidade da água de consumo por meio de seu tratamento doméstico, por exemplo, a cloração no ponto de consumo, pode reduzir de </a:t>
            </a:r>
            <a:r>
              <a:rPr lang="pt-BR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35% a 39% </a:t>
            </a:r>
            <a:r>
              <a:rPr lang="pt-BR" dirty="0" smtClean="0">
                <a:latin typeface="Arial" charset="0"/>
                <a:cs typeface="Arial" charset="0"/>
              </a:rPr>
              <a:t>os episódios de diarreia.</a:t>
            </a:r>
            <a:endParaRPr lang="pt-BR" dirty="0">
              <a:latin typeface="Arial" charset="0"/>
              <a:cs typeface="Arial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333032" y="6084081"/>
            <a:ext cx="7858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Arial" charset="0"/>
                <a:cs typeface="Arial" charset="0"/>
              </a:rPr>
              <a:t>Fonte: OMS - http:/www.who.int/water_sanitation_health/publications/facts</a:t>
            </a:r>
            <a:endParaRPr lang="pt-BR" sz="12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-11875" y="2786058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59"/>
          <p:cNvSpPr>
            <a:spLocks noChangeArrowheads="1"/>
          </p:cNvSpPr>
          <p:nvPr/>
        </p:nvSpPr>
        <p:spPr bwMode="auto">
          <a:xfrm>
            <a:off x="-11907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12" name="Rectangle 59"/>
          <p:cNvSpPr>
            <a:spLocks noChangeArrowheads="1"/>
          </p:cNvSpPr>
          <p:nvPr/>
        </p:nvSpPr>
        <p:spPr bwMode="auto">
          <a:xfrm>
            <a:off x="-32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pic>
        <p:nvPicPr>
          <p:cNvPr id="13" name="Imagem 4" descr="ASS_FUNASA_HOR_COL_CURVA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3689" y="6472824"/>
            <a:ext cx="3858905" cy="385200"/>
          </a:xfrm>
          <a:prstGeom prst="rect">
            <a:avLst/>
          </a:prstGeom>
        </p:spPr>
      </p:pic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CaixaDeTexto 9"/>
          <p:cNvSpPr txBox="1"/>
          <p:nvPr/>
        </p:nvSpPr>
        <p:spPr>
          <a:xfrm>
            <a:off x="142844" y="2857496"/>
            <a:ext cx="8786843" cy="4426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POLÍTICA  FEDERAL DE SANEAMENTO BÁSICO</a:t>
            </a:r>
            <a:endParaRPr lang="pt-BR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71472" y="1285860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 smtClean="0"/>
          </a:p>
        </p:txBody>
      </p:sp>
      <p:sp>
        <p:nvSpPr>
          <p:cNvPr id="17" name="CaixaDeTexto 16"/>
          <p:cNvSpPr txBox="1"/>
          <p:nvPr/>
        </p:nvSpPr>
        <p:spPr>
          <a:xfrm>
            <a:off x="4714876" y="1214421"/>
            <a:ext cx="4071966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  <a:tab pos="715963" algn="l"/>
              </a:tabLst>
              <a:defRPr/>
            </a:pPr>
            <a:r>
              <a:rPr lang="pt-BR" sz="1600" dirty="0" smtClean="0">
                <a:solidFill>
                  <a:srgbClr val="003300"/>
                </a:solidFill>
              </a:rPr>
              <a:t>  </a:t>
            </a:r>
            <a:endParaRPr lang="pt-BR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0" y="2786058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ixaDeTexto 1"/>
          <p:cNvSpPr txBox="1"/>
          <p:nvPr/>
        </p:nvSpPr>
        <p:spPr>
          <a:xfrm>
            <a:off x="244475" y="85725"/>
            <a:ext cx="8613805" cy="51077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 Saneamento básico na Constituição Federal de 1988</a:t>
            </a:r>
            <a:endParaRPr lang="pt-BR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59"/>
          <p:cNvSpPr>
            <a:spLocks noChangeArrowheads="1"/>
          </p:cNvSpPr>
          <p:nvPr/>
        </p:nvSpPr>
        <p:spPr bwMode="auto">
          <a:xfrm>
            <a:off x="-32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pic>
        <p:nvPicPr>
          <p:cNvPr id="18" name="Imagem 4" descr="ASS_FUNASA_HOR_COL_CURVA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3689" y="6472824"/>
            <a:ext cx="3858905" cy="3852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42910" y="1214422"/>
            <a:ext cx="764386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pt-BR" dirty="0" smtClean="0">
                <a:latin typeface="Arial" charset="0"/>
                <a:cs typeface="Arial" charset="0"/>
              </a:rPr>
              <a:t>A Constituição Federal no seu art. 21, inciso XX estabeleceu como competência da União, “instituir diretrizes para o desenvolvimento urbano, inclusive habitação, </a:t>
            </a:r>
            <a:r>
              <a:rPr lang="pt-BR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saneamento básico </a:t>
            </a:r>
            <a:r>
              <a:rPr lang="pt-BR" dirty="0" smtClean="0">
                <a:latin typeface="Arial" charset="0"/>
                <a:cs typeface="Arial" charset="0"/>
              </a:rPr>
              <a:t>e transportes urbanos”.</a:t>
            </a:r>
          </a:p>
          <a:p>
            <a:pPr algn="ctr">
              <a:defRPr/>
            </a:pPr>
            <a:endParaRPr lang="pt-BR" dirty="0" smtClean="0">
              <a:solidFill>
                <a:srgbClr val="FF0000"/>
              </a:solidFill>
            </a:endParaRPr>
          </a:p>
          <a:p>
            <a:pPr algn="just">
              <a:defRPr/>
            </a:pPr>
            <a:r>
              <a:rPr lang="pt-BR" dirty="0" smtClean="0">
                <a:latin typeface="Arial" charset="0"/>
                <a:cs typeface="Arial" charset="0"/>
              </a:rPr>
              <a:t>O</a:t>
            </a:r>
            <a:r>
              <a:rPr lang="pt-BR" dirty="0" smtClean="0">
                <a:latin typeface="Arial" charset="0"/>
                <a:cs typeface="Arial" charset="0"/>
              </a:rPr>
              <a:t> </a:t>
            </a:r>
            <a:r>
              <a:rPr lang="pt-BR" dirty="0" smtClean="0">
                <a:latin typeface="Arial" charset="0"/>
                <a:cs typeface="Arial" charset="0"/>
              </a:rPr>
              <a:t>art. 23, inciso IX,  definiu como competência comum da União, dos Estados, do Distrito Federal e dos Municípios o de “promover programas de construção de moradias e a melhoria das condições habitacionais e de </a:t>
            </a:r>
            <a:r>
              <a:rPr lang="pt-BR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saneamento básico</a:t>
            </a:r>
            <a:r>
              <a:rPr lang="pt-BR" dirty="0" smtClean="0">
                <a:latin typeface="Arial" charset="0"/>
                <a:cs typeface="Arial" charset="0"/>
              </a:rPr>
              <a:t>”</a:t>
            </a:r>
          </a:p>
          <a:p>
            <a:pPr algn="ctr">
              <a:defRPr/>
            </a:pPr>
            <a:endParaRPr lang="pt-BR" dirty="0" smtClean="0">
              <a:latin typeface="Arial" charset="0"/>
              <a:cs typeface="Arial" charset="0"/>
            </a:endParaRPr>
          </a:p>
          <a:p>
            <a:pPr algn="just">
              <a:defRPr/>
            </a:pPr>
            <a:r>
              <a:rPr lang="pt-BR" dirty="0" smtClean="0"/>
              <a:t>Art. 30, inciso V - compete ao município organizar e prestar, diretamente ou sob regime de concessão ou permissão, os serviços públicos de interesse local. </a:t>
            </a:r>
          </a:p>
          <a:p>
            <a:pPr algn="ctr">
              <a:defRPr/>
            </a:pPr>
            <a:endParaRPr lang="pt-BR" b="1" dirty="0" smtClean="0"/>
          </a:p>
          <a:p>
            <a:pPr algn="just">
              <a:defRPr/>
            </a:pPr>
            <a:r>
              <a:rPr lang="pt-BR" dirty="0" smtClean="0"/>
              <a:t>O art. 200, inciso </a:t>
            </a:r>
            <a:r>
              <a:rPr lang="pt-BR" dirty="0" smtClean="0"/>
              <a:t>IV definiu como </a:t>
            </a:r>
            <a:r>
              <a:rPr lang="pt-BR" dirty="0" smtClean="0"/>
              <a:t>c</a:t>
            </a:r>
            <a:r>
              <a:rPr lang="pt-BR" dirty="0" smtClean="0"/>
              <a:t>ompetência do </a:t>
            </a:r>
            <a:r>
              <a:rPr lang="pt-BR" dirty="0" smtClean="0"/>
              <a:t>Sistema Único de Saúde/SUS, </a:t>
            </a:r>
            <a:r>
              <a:rPr lang="pt-BR" dirty="0" smtClean="0"/>
              <a:t>participar </a:t>
            </a:r>
            <a:r>
              <a:rPr lang="pt-BR" dirty="0" smtClean="0"/>
              <a:t>da formulação da política e da execução das ações de </a:t>
            </a:r>
            <a:r>
              <a:rPr lang="pt-BR" dirty="0" smtClean="0">
                <a:solidFill>
                  <a:srgbClr val="FF0000"/>
                </a:solidFill>
              </a:rPr>
              <a:t>saneamento básico.</a:t>
            </a:r>
          </a:p>
          <a:p>
            <a:pPr algn="ctr">
              <a:defRPr/>
            </a:pPr>
            <a:endParaRPr lang="pt-B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0" y="2786058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ixaDeTexto 1"/>
          <p:cNvSpPr txBox="1"/>
          <p:nvPr/>
        </p:nvSpPr>
        <p:spPr>
          <a:xfrm>
            <a:off x="244475" y="85725"/>
            <a:ext cx="8613805" cy="5095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Política Federal de Saneamento Básico</a:t>
            </a:r>
          </a:p>
        </p:txBody>
      </p:sp>
      <p:sp>
        <p:nvSpPr>
          <p:cNvPr id="17" name="Rectangle 59"/>
          <p:cNvSpPr>
            <a:spLocks noChangeArrowheads="1"/>
          </p:cNvSpPr>
          <p:nvPr/>
        </p:nvSpPr>
        <p:spPr bwMode="auto">
          <a:xfrm>
            <a:off x="-32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+mn-lt"/>
              <a:cs typeface="+mn-cs"/>
            </a:endParaRPr>
          </a:p>
        </p:txBody>
      </p:sp>
      <p:pic>
        <p:nvPicPr>
          <p:cNvPr id="18" name="Imagem 4" descr="ASS_FUNASA_HOR_COL_CURVA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3689" y="6472824"/>
            <a:ext cx="3858905" cy="385200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571472" y="1214422"/>
            <a:ext cx="80010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Arial" charset="0"/>
                <a:cs typeface="Arial" charset="0"/>
              </a:rPr>
              <a:t>Lei nº 11.445, de 05 de janeiro de 2007 - Estabelece as diretrizes nacionais para o saneamento básico e para a política federal de saneamento básico.</a:t>
            </a:r>
          </a:p>
          <a:p>
            <a:endParaRPr lang="pt-BR" dirty="0" smtClean="0">
              <a:latin typeface="Arial" charset="0"/>
              <a:cs typeface="Arial" charset="0"/>
            </a:endParaRPr>
          </a:p>
          <a:p>
            <a:pPr algn="just"/>
            <a:r>
              <a:rPr lang="pt-BR" dirty="0" smtClean="0">
                <a:latin typeface="Arial" charset="0"/>
                <a:cs typeface="Arial" charset="0"/>
              </a:rPr>
              <a:t>Art. 1º ao 47 – Diretrizes nacionais para o saneamento básico;</a:t>
            </a:r>
          </a:p>
          <a:p>
            <a:pPr algn="just"/>
            <a:r>
              <a:rPr lang="pt-BR" dirty="0" smtClean="0">
                <a:latin typeface="Arial" charset="0"/>
                <a:cs typeface="Arial" charset="0"/>
              </a:rPr>
              <a:t>Art. 48 ao 53 – Política federal de saneamento básico;</a:t>
            </a:r>
          </a:p>
          <a:p>
            <a:pPr algn="just"/>
            <a:r>
              <a:rPr lang="pt-BR" dirty="0" smtClean="0">
                <a:latin typeface="Arial" charset="0"/>
                <a:cs typeface="Arial" charset="0"/>
              </a:rPr>
              <a:t>Art. 54 ao 60 – Disposições finais. </a:t>
            </a:r>
          </a:p>
          <a:p>
            <a:pPr algn="just"/>
            <a:endParaRPr lang="pt-BR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pt-BR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Decreto Nº 7.217, de 21 de junho de 2010 - Regulamenta a Lei 11.445/2007</a:t>
            </a:r>
          </a:p>
          <a:p>
            <a:pPr algn="ctr"/>
            <a:endParaRPr lang="pt-BR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0" y="2786058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ixaDeTexto 1"/>
          <p:cNvSpPr txBox="1"/>
          <p:nvPr/>
        </p:nvSpPr>
        <p:spPr>
          <a:xfrm>
            <a:off x="142844" y="85725"/>
            <a:ext cx="8858311" cy="51077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Princípios fundamentais da Política de Saneamento Básico</a:t>
            </a:r>
            <a:endParaRPr lang="pt-BR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59"/>
          <p:cNvSpPr>
            <a:spLocks noChangeArrowheads="1"/>
          </p:cNvSpPr>
          <p:nvPr/>
        </p:nvSpPr>
        <p:spPr bwMode="auto">
          <a:xfrm>
            <a:off x="-32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+mn-lt"/>
              <a:cs typeface="+mn-cs"/>
            </a:endParaRPr>
          </a:p>
        </p:txBody>
      </p:sp>
      <p:pic>
        <p:nvPicPr>
          <p:cNvPr id="18" name="Imagem 4" descr="ASS_FUNASA_HOR_COL_CURVA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3689" y="6472824"/>
            <a:ext cx="3858905" cy="3852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928662" y="1500174"/>
            <a:ext cx="7429552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pt-BR" dirty="0" smtClean="0">
                <a:latin typeface="Arial" charset="0"/>
                <a:cs typeface="Arial" charset="0"/>
              </a:rPr>
              <a:t>Universalização do acesso;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pt-BR" dirty="0" smtClean="0">
                <a:latin typeface="Arial" charset="0"/>
                <a:cs typeface="Arial" charset="0"/>
              </a:rPr>
              <a:t>Integralidade;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pt-BR" dirty="0" smtClean="0">
                <a:latin typeface="Arial" charset="0"/>
                <a:cs typeface="Arial" charset="0"/>
              </a:rPr>
              <a:t>Abastecimento de água, esgotamento sanitário, limpeza urbana, manejo de resíduos sólidos e drenagem urbana, </a:t>
            </a:r>
            <a:r>
              <a:rPr lang="pt-BR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adequados  à saúde pública;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pt-BR" dirty="0" smtClean="0">
                <a:latin typeface="Arial" charset="0"/>
                <a:cs typeface="Arial" charset="0"/>
              </a:rPr>
              <a:t>Eficiência e sustentabilidade econômica;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pt-BR" dirty="0" smtClean="0">
                <a:latin typeface="Arial" charset="0"/>
                <a:cs typeface="Arial" charset="0"/>
              </a:rPr>
              <a:t>Controle social;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pt-BR" dirty="0" smtClean="0">
                <a:latin typeface="Arial" charset="0"/>
                <a:cs typeface="Arial" charset="0"/>
              </a:rPr>
              <a:t>Transparência das ações;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pt-BR" dirty="0" smtClean="0">
                <a:latin typeface="Arial" charset="0"/>
                <a:cs typeface="Arial" charset="0"/>
              </a:rPr>
              <a:t>Articulação e integração com as políticas públicas de desenvolvimento urbano, habitação, combate a pobreza etc.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pt-BR" dirty="0" smtClean="0">
                <a:latin typeface="Arial" charset="0"/>
                <a:cs typeface="Arial" charset="0"/>
              </a:rPr>
              <a:t>Métodos, técnicas e processos, que não </a:t>
            </a:r>
            <a:r>
              <a:rPr lang="pt-BR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causem risco à saúde pública.</a:t>
            </a:r>
          </a:p>
          <a:p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0" y="2786058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Conector angulado 19"/>
          <p:cNvCxnSpPr/>
          <p:nvPr/>
        </p:nvCxnSpPr>
        <p:spPr>
          <a:xfrm rot="16200000" flipH="1">
            <a:off x="5326857" y="2693194"/>
            <a:ext cx="1223962" cy="2736850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angulado 14"/>
          <p:cNvCxnSpPr/>
          <p:nvPr/>
        </p:nvCxnSpPr>
        <p:spPr>
          <a:xfrm rot="5400000">
            <a:off x="2575719" y="2553494"/>
            <a:ext cx="1223963" cy="2771775"/>
          </a:xfrm>
          <a:prstGeom prst="bentConnector3">
            <a:avLst>
              <a:gd name="adj1" fmla="val 6018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ixaDeTexto 1"/>
          <p:cNvSpPr txBox="1"/>
          <p:nvPr/>
        </p:nvSpPr>
        <p:spPr>
          <a:xfrm>
            <a:off x="244475" y="85725"/>
            <a:ext cx="8613805" cy="5095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Política Federal de Saneamento Básico</a:t>
            </a:r>
          </a:p>
        </p:txBody>
      </p:sp>
      <p:sp>
        <p:nvSpPr>
          <p:cNvPr id="18437" name="CaixaDeTexto 12"/>
          <p:cNvSpPr txBox="1">
            <a:spLocks noChangeArrowheads="1"/>
          </p:cNvSpPr>
          <p:nvPr/>
        </p:nvSpPr>
        <p:spPr bwMode="auto">
          <a:xfrm>
            <a:off x="500063" y="1436688"/>
            <a:ext cx="81438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dirty="0"/>
              <a:t>Art. 52: determina a elaboração do </a:t>
            </a:r>
            <a:r>
              <a:rPr lang="pt-BR" b="1" dirty="0"/>
              <a:t>Plano Nacional de Saneamento Básico (</a:t>
            </a:r>
            <a:r>
              <a:rPr lang="pt-BR" b="1" dirty="0" err="1"/>
              <a:t>Plansab</a:t>
            </a:r>
            <a:r>
              <a:rPr lang="pt-BR" b="1" dirty="0"/>
              <a:t>) </a:t>
            </a:r>
            <a:r>
              <a:rPr lang="pt-BR" dirty="0"/>
              <a:t>sob coordenação do Ministério das Cidades</a:t>
            </a:r>
          </a:p>
          <a:p>
            <a:pPr algn="just"/>
            <a:endParaRPr lang="pt-BR" dirty="0"/>
          </a:p>
          <a:p>
            <a:pPr algn="just"/>
            <a:r>
              <a:rPr lang="pt-BR" dirty="0" err="1" smtClean="0"/>
              <a:t>Plansab</a:t>
            </a:r>
            <a:r>
              <a:rPr lang="pt-BR" dirty="0" smtClean="0"/>
              <a:t> </a:t>
            </a:r>
            <a:r>
              <a:rPr lang="pt-BR" dirty="0"/>
              <a:t>define a elaboração de 3 Programas</a:t>
            </a:r>
          </a:p>
        </p:txBody>
      </p:sp>
      <p:sp>
        <p:nvSpPr>
          <p:cNvPr id="18438" name="CaixaDeTexto 23"/>
          <p:cNvSpPr txBox="1">
            <a:spLocks noChangeArrowheads="1"/>
          </p:cNvSpPr>
          <p:nvPr/>
        </p:nvSpPr>
        <p:spPr bwMode="auto">
          <a:xfrm>
            <a:off x="247650" y="865188"/>
            <a:ext cx="8858250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ts val="2600"/>
              </a:lnSpc>
              <a:buFont typeface="Wingdings" pitchFamily="2" charset="2"/>
              <a:buChar char="Ø"/>
            </a:pPr>
            <a:r>
              <a:rPr lang="pt-BR" dirty="0">
                <a:solidFill>
                  <a:srgbClr val="C00000"/>
                </a:solidFill>
              </a:rPr>
              <a:t> </a:t>
            </a:r>
            <a:r>
              <a:rPr lang="pt-BR" b="1" u="sng" dirty="0">
                <a:solidFill>
                  <a:srgbClr val="C00000"/>
                </a:solidFill>
              </a:rPr>
              <a:t>Lei nº11.445/2007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2857500" y="3000375"/>
            <a:ext cx="3429000" cy="51117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Plansab</a:t>
            </a:r>
            <a:endParaRPr lang="pt-BR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Conector reto 25"/>
          <p:cNvCxnSpPr/>
          <p:nvPr/>
        </p:nvCxnSpPr>
        <p:spPr>
          <a:xfrm rot="5400000">
            <a:off x="3978276" y="4105275"/>
            <a:ext cx="118745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aixaDeTexto 30"/>
          <p:cNvSpPr txBox="1"/>
          <p:nvPr/>
        </p:nvSpPr>
        <p:spPr>
          <a:xfrm>
            <a:off x="571500" y="4560888"/>
            <a:ext cx="2409825" cy="782637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Saneamento Básico Integrado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3521075" y="4562475"/>
            <a:ext cx="2124075" cy="78263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Saneamento Rural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6173788" y="4559300"/>
            <a:ext cx="2124075" cy="78263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Saneamento Estruturante</a:t>
            </a:r>
          </a:p>
        </p:txBody>
      </p:sp>
      <p:sp>
        <p:nvSpPr>
          <p:cNvPr id="18444" name="CaixaDeTexto 23"/>
          <p:cNvSpPr txBox="1">
            <a:spLocks noChangeArrowheads="1"/>
          </p:cNvSpPr>
          <p:nvPr/>
        </p:nvSpPr>
        <p:spPr bwMode="auto">
          <a:xfrm>
            <a:off x="642938" y="5437188"/>
            <a:ext cx="2143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/>
              <a:t>Ministério das Cidades</a:t>
            </a:r>
          </a:p>
        </p:txBody>
      </p:sp>
      <p:sp>
        <p:nvSpPr>
          <p:cNvPr id="18445" name="CaixaDeTexto 23"/>
          <p:cNvSpPr txBox="1">
            <a:spLocks noChangeArrowheads="1"/>
          </p:cNvSpPr>
          <p:nvPr/>
        </p:nvSpPr>
        <p:spPr bwMode="auto">
          <a:xfrm>
            <a:off x="6286500" y="5432425"/>
            <a:ext cx="21431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dirty="0"/>
              <a:t>Ministério das Cidades</a:t>
            </a:r>
          </a:p>
        </p:txBody>
      </p:sp>
      <p:sp>
        <p:nvSpPr>
          <p:cNvPr id="18446" name="CaixaDeTexto 23"/>
          <p:cNvSpPr txBox="1">
            <a:spLocks noChangeArrowheads="1"/>
          </p:cNvSpPr>
          <p:nvPr/>
        </p:nvSpPr>
        <p:spPr bwMode="auto">
          <a:xfrm>
            <a:off x="3514725" y="5429250"/>
            <a:ext cx="2143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rgbClr val="C00000"/>
                </a:solidFill>
              </a:rPr>
              <a:t>Ministério da Saúde</a:t>
            </a:r>
          </a:p>
          <a:p>
            <a:pPr algn="ctr"/>
            <a:r>
              <a:rPr lang="pt-BR" sz="1600" dirty="0">
                <a:solidFill>
                  <a:srgbClr val="C00000"/>
                </a:solidFill>
              </a:rPr>
              <a:t>(Funasa)</a:t>
            </a:r>
          </a:p>
        </p:txBody>
      </p:sp>
      <p:sp>
        <p:nvSpPr>
          <p:cNvPr id="17" name="Rectangle 59"/>
          <p:cNvSpPr>
            <a:spLocks noChangeArrowheads="1"/>
          </p:cNvSpPr>
          <p:nvPr/>
        </p:nvSpPr>
        <p:spPr bwMode="auto">
          <a:xfrm>
            <a:off x="-32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pic>
        <p:nvPicPr>
          <p:cNvPr id="18" name="Imagem 4" descr="ASS_FUNASA_HOR_COL_CURVA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3689" y="6472824"/>
            <a:ext cx="3858905" cy="385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2786058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59"/>
          <p:cNvSpPr>
            <a:spLocks noChangeArrowheads="1"/>
          </p:cNvSpPr>
          <p:nvPr/>
        </p:nvSpPr>
        <p:spPr bwMode="auto">
          <a:xfrm>
            <a:off x="-32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pic>
        <p:nvPicPr>
          <p:cNvPr id="14" name="Imagem 4" descr="ASS_FUNASA_HOR_COL_CURVA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3689" y="6472824"/>
            <a:ext cx="3858905" cy="385200"/>
          </a:xfrm>
          <a:prstGeom prst="rect">
            <a:avLst/>
          </a:prstGeom>
        </p:spPr>
      </p:pic>
      <p:cxnSp>
        <p:nvCxnSpPr>
          <p:cNvPr id="36" name="Conector angulado 35"/>
          <p:cNvCxnSpPr/>
          <p:nvPr/>
        </p:nvCxnSpPr>
        <p:spPr>
          <a:xfrm rot="16200000" flipH="1">
            <a:off x="5670550" y="203963"/>
            <a:ext cx="827088" cy="3024188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ector angulado 36"/>
          <p:cNvCxnSpPr/>
          <p:nvPr/>
        </p:nvCxnSpPr>
        <p:spPr>
          <a:xfrm rot="5400000">
            <a:off x="2537619" y="95220"/>
            <a:ext cx="1044575" cy="3024187"/>
          </a:xfrm>
          <a:prstGeom prst="bentConnector3">
            <a:avLst>
              <a:gd name="adj1" fmla="val 6018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/>
          <p:cNvCxnSpPr/>
          <p:nvPr/>
        </p:nvCxnSpPr>
        <p:spPr>
          <a:xfrm>
            <a:off x="4572000" y="785794"/>
            <a:ext cx="0" cy="13303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357158" y="2121663"/>
            <a:ext cx="2643217" cy="253217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36000" rIns="0" bIns="36000">
            <a:spAutoFit/>
          </a:bodyPr>
          <a:lstStyle/>
          <a:p>
            <a:pPr algn="ctr">
              <a:defRPr/>
            </a:pPr>
            <a:r>
              <a:rPr lang="pt-BR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PROMOÇÃO </a:t>
            </a:r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DA SAÚDE</a:t>
            </a:r>
          </a:p>
          <a:p>
            <a:pPr>
              <a:defRPr/>
            </a:pPr>
            <a:endParaRPr lang="pt-BR" sz="16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pt-BR" sz="1600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pt-BR" sz="1600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pt-BR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Saneamento básico como um dos fatores determinantes e condicionantes </a:t>
            </a:r>
            <a:r>
              <a:rPr lang="pt-BR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da </a:t>
            </a:r>
            <a:r>
              <a:rPr lang="pt-BR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saúde</a:t>
            </a:r>
          </a:p>
        </p:txBody>
      </p:sp>
      <p:sp>
        <p:nvSpPr>
          <p:cNvPr id="41" name="CaixaDeTexto 40"/>
          <p:cNvSpPr txBox="1"/>
          <p:nvPr/>
        </p:nvSpPr>
        <p:spPr bwMode="auto">
          <a:xfrm>
            <a:off x="3214678" y="2118488"/>
            <a:ext cx="2643206" cy="246406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36000" rIns="0" bIns="36000">
            <a:spAutoFit/>
          </a:bodyPr>
          <a:lstStyle/>
          <a:p>
            <a:pPr algn="ctr">
              <a:defRPr/>
            </a:pPr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ERRADICAÇÃO DA EXTREMA POBREZA</a:t>
            </a:r>
          </a:p>
          <a:p>
            <a:pPr>
              <a:defRPr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pt-BR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Saneamento básico como uma das estratégia de erradicação da extrema pobreza</a:t>
            </a:r>
          </a:p>
        </p:txBody>
      </p:sp>
      <p:sp>
        <p:nvSpPr>
          <p:cNvPr id="43" name="CaixaDeTexto 42"/>
          <p:cNvSpPr txBox="1"/>
          <p:nvPr/>
        </p:nvSpPr>
        <p:spPr>
          <a:xfrm>
            <a:off x="6143625" y="2123251"/>
            <a:ext cx="2714655" cy="253217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36000" rIns="0" bIns="36000">
            <a:spAutoFit/>
          </a:bodyPr>
          <a:lstStyle/>
          <a:p>
            <a:pPr algn="ctr">
              <a:defRPr/>
            </a:pPr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DESENVOLVIMENTO RURAL SOLIDÁRIO SUSTENTÁVEL</a:t>
            </a:r>
          </a:p>
          <a:p>
            <a:pPr>
              <a:defRPr/>
            </a:pPr>
            <a:endParaRPr lang="pt-BR" sz="1600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pt-BR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Saneamento básico como um dos fatores determinantes do processo de desenvolvimento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285750" y="285728"/>
            <a:ext cx="8643968" cy="51077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Programa Nacional de Saneamento Rural</a:t>
            </a:r>
            <a:endParaRPr lang="pt-BR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41300" y="961201"/>
            <a:ext cx="8643938" cy="4762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MARCOS REFERENCIAIS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-32" y="2786058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o 27"/>
          <p:cNvGrpSpPr/>
          <p:nvPr/>
        </p:nvGrpSpPr>
        <p:grpSpPr>
          <a:xfrm>
            <a:off x="457884" y="738106"/>
            <a:ext cx="8186082" cy="5544000"/>
            <a:chOff x="457884" y="738106"/>
            <a:chExt cx="8186082" cy="5619852"/>
          </a:xfrm>
        </p:grpSpPr>
        <p:sp>
          <p:nvSpPr>
            <p:cNvPr id="13" name="Elipse 12"/>
            <p:cNvSpPr/>
            <p:nvPr/>
          </p:nvSpPr>
          <p:spPr>
            <a:xfrm>
              <a:off x="457884" y="738106"/>
              <a:ext cx="8186050" cy="5619852"/>
            </a:xfrm>
            <a:prstGeom prst="ellipse">
              <a:avLst/>
            </a:prstGeom>
            <a:solidFill>
              <a:schemeClr val="accent2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3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Retângulo 18"/>
            <p:cNvSpPr/>
            <p:nvPr/>
          </p:nvSpPr>
          <p:spPr>
            <a:xfrm>
              <a:off x="6929454" y="3006866"/>
              <a:ext cx="171451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pt-BR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Governo Federal</a:t>
              </a:r>
            </a:p>
          </p:txBody>
        </p:sp>
      </p:grpSp>
      <p:grpSp>
        <p:nvGrpSpPr>
          <p:cNvPr id="4" name="Grupo 26"/>
          <p:cNvGrpSpPr/>
          <p:nvPr/>
        </p:nvGrpSpPr>
        <p:grpSpPr>
          <a:xfrm>
            <a:off x="428596" y="1201642"/>
            <a:ext cx="6715172" cy="4513374"/>
            <a:chOff x="428596" y="1201642"/>
            <a:chExt cx="6715172" cy="4513374"/>
          </a:xfrm>
        </p:grpSpPr>
        <p:sp>
          <p:nvSpPr>
            <p:cNvPr id="16" name="Elipse 15"/>
            <p:cNvSpPr/>
            <p:nvPr/>
          </p:nvSpPr>
          <p:spPr>
            <a:xfrm>
              <a:off x="428596" y="1201642"/>
              <a:ext cx="6643734" cy="4513374"/>
            </a:xfrm>
            <a:prstGeom prst="ellipse">
              <a:avLst/>
            </a:prstGeom>
            <a:solidFill>
              <a:schemeClr val="accent3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3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Retângulo 17"/>
            <p:cNvSpPr/>
            <p:nvPr/>
          </p:nvSpPr>
          <p:spPr>
            <a:xfrm>
              <a:off x="5429256" y="3006866"/>
              <a:ext cx="171451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pt-BR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Governo Estadual</a:t>
              </a:r>
            </a:p>
          </p:txBody>
        </p:sp>
      </p:grpSp>
      <p:sp>
        <p:nvSpPr>
          <p:cNvPr id="3" name="CaixaDeTexto 2"/>
          <p:cNvSpPr txBox="1"/>
          <p:nvPr/>
        </p:nvSpPr>
        <p:spPr>
          <a:xfrm>
            <a:off x="323528" y="44624"/>
            <a:ext cx="8463314" cy="51077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pt-BR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Participação da Sociedade Civil e Movimentos Sociais</a:t>
            </a:r>
            <a:endParaRPr lang="pt-BR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upo 25"/>
          <p:cNvGrpSpPr/>
          <p:nvPr/>
        </p:nvGrpSpPr>
        <p:grpSpPr>
          <a:xfrm>
            <a:off x="434810" y="1643050"/>
            <a:ext cx="5065884" cy="3613374"/>
            <a:chOff x="434810" y="1643050"/>
            <a:chExt cx="5065884" cy="3613374"/>
          </a:xfrm>
        </p:grpSpPr>
        <p:sp>
          <p:nvSpPr>
            <p:cNvPr id="15" name="Elipse 14"/>
            <p:cNvSpPr/>
            <p:nvPr/>
          </p:nvSpPr>
          <p:spPr>
            <a:xfrm>
              <a:off x="434810" y="1643050"/>
              <a:ext cx="5065884" cy="3613374"/>
            </a:xfrm>
            <a:prstGeom prst="ellipse">
              <a:avLst/>
            </a:prstGeom>
            <a:solidFill>
              <a:schemeClr val="accent1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3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3714744" y="3000372"/>
              <a:ext cx="178595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pt-BR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Governo Municipal</a:t>
              </a:r>
            </a:p>
          </p:txBody>
        </p:sp>
      </p:grpSp>
      <p:sp>
        <p:nvSpPr>
          <p:cNvPr id="21" name="Rectangle 59"/>
          <p:cNvSpPr>
            <a:spLocks noChangeArrowheads="1"/>
          </p:cNvSpPr>
          <p:nvPr/>
        </p:nvSpPr>
        <p:spPr bwMode="auto">
          <a:xfrm>
            <a:off x="-32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pic>
        <p:nvPicPr>
          <p:cNvPr id="23" name="Imagem 4" descr="ASS_FUNASA_HOR_COL_CURVA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3689" y="6472824"/>
            <a:ext cx="3858905" cy="385200"/>
          </a:xfrm>
          <a:prstGeom prst="rect">
            <a:avLst/>
          </a:prstGeom>
        </p:spPr>
      </p:pic>
      <p:grpSp>
        <p:nvGrpSpPr>
          <p:cNvPr id="6" name="Grupo 24"/>
          <p:cNvGrpSpPr/>
          <p:nvPr/>
        </p:nvGrpSpPr>
        <p:grpSpPr>
          <a:xfrm>
            <a:off x="446050" y="2257298"/>
            <a:ext cx="3483008" cy="2570498"/>
            <a:chOff x="446050" y="2257298"/>
            <a:chExt cx="3483008" cy="2570498"/>
          </a:xfrm>
        </p:grpSpPr>
        <p:sp>
          <p:nvSpPr>
            <p:cNvPr id="12" name="Elipse 11"/>
            <p:cNvSpPr/>
            <p:nvPr/>
          </p:nvSpPr>
          <p:spPr>
            <a:xfrm>
              <a:off x="446050" y="2257298"/>
              <a:ext cx="3483008" cy="2570498"/>
            </a:xfrm>
            <a:prstGeom prst="ellipse">
              <a:avLst/>
            </a:prstGeom>
            <a:solidFill>
              <a:schemeClr val="accent6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714348" y="3071810"/>
              <a:ext cx="292895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pt-BR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Sociedade Civil Organizada e Movimentos Sociais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2786058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0" y="85725"/>
            <a:ext cx="9143999" cy="4767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Caracterização do atendimento adequado e do déficit - </a:t>
            </a:r>
            <a:r>
              <a:rPr lang="pt-BR" sz="2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Plansab</a:t>
            </a:r>
            <a:r>
              <a:rPr lang="pt-BR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t-BR" sz="2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413" name="CaixaDeTexto 12"/>
          <p:cNvSpPr txBox="1">
            <a:spLocks noChangeArrowheads="1"/>
          </p:cNvSpPr>
          <p:nvPr/>
        </p:nvSpPr>
        <p:spPr bwMode="auto">
          <a:xfrm>
            <a:off x="357188" y="5500688"/>
            <a:ext cx="8358187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ts val="2600"/>
              </a:lnSpc>
              <a:spcAft>
                <a:spcPts val="600"/>
              </a:spcAft>
            </a:pPr>
            <a:endParaRPr lang="pt-BR" sz="1200" dirty="0"/>
          </a:p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t="1282" r="833"/>
          <a:stretch>
            <a:fillRect/>
          </a:stretch>
        </p:blipFill>
        <p:spPr bwMode="auto">
          <a:xfrm>
            <a:off x="190564" y="916795"/>
            <a:ext cx="8786842" cy="5685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-11875" y="2786058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59"/>
          <p:cNvSpPr>
            <a:spLocks noChangeArrowheads="1"/>
          </p:cNvSpPr>
          <p:nvPr/>
        </p:nvSpPr>
        <p:spPr bwMode="auto">
          <a:xfrm>
            <a:off x="-11907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+mn-lt"/>
              <a:cs typeface="+mn-cs"/>
            </a:endParaRPr>
          </a:p>
        </p:txBody>
      </p:sp>
      <p:sp>
        <p:nvSpPr>
          <p:cNvPr id="12" name="Rectangle 59"/>
          <p:cNvSpPr>
            <a:spLocks noChangeArrowheads="1"/>
          </p:cNvSpPr>
          <p:nvPr/>
        </p:nvSpPr>
        <p:spPr bwMode="auto">
          <a:xfrm>
            <a:off x="-32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+mn-lt"/>
              <a:cs typeface="+mn-cs"/>
            </a:endParaRPr>
          </a:p>
        </p:txBody>
      </p:sp>
      <p:pic>
        <p:nvPicPr>
          <p:cNvPr id="13" name="Imagem 4" descr="ASS_FUNASA_HOR_COL_CURVA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3689" y="6472824"/>
            <a:ext cx="3858905" cy="385200"/>
          </a:xfrm>
          <a:prstGeom prst="rect">
            <a:avLst/>
          </a:prstGeom>
        </p:spPr>
      </p:pic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42875" y="98425"/>
            <a:ext cx="8786843" cy="51077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Conceito de Saneamento Básico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42910" y="1522761"/>
            <a:ext cx="7715304" cy="34778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2800" b="1" dirty="0" smtClean="0">
                <a:solidFill>
                  <a:srgbClr val="FF0000"/>
                </a:solidFill>
              </a:rPr>
              <a:t>Saneamento Básico: </a:t>
            </a:r>
            <a:r>
              <a:rPr lang="pt-BR" sz="2800" b="1" dirty="0" smtClean="0"/>
              <a:t>conjunto de medidas socioeconômicas que têm por objetivo alcançar a salubridade ambiental e promover a saúde pública por meio da implementação de ações de abastecimento de água potável, coleta e tratamento de esgotos, coleta e disposição sanitária de resíduos sólidos e drenagem urbana.  </a:t>
            </a:r>
          </a:p>
          <a:p>
            <a:pPr algn="just"/>
            <a:endParaRPr lang="pt-BR" sz="24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2786058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59"/>
          <p:cNvSpPr>
            <a:spLocks noChangeArrowheads="1"/>
          </p:cNvSpPr>
          <p:nvPr/>
        </p:nvSpPr>
        <p:spPr bwMode="auto">
          <a:xfrm>
            <a:off x="-32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pic>
        <p:nvPicPr>
          <p:cNvPr id="13" name="Imagem 4" descr="ASS_FUNASA_HOR_COL_CURVA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3689" y="6472824"/>
            <a:ext cx="3858905" cy="385200"/>
          </a:xfrm>
          <a:prstGeom prst="rect">
            <a:avLst/>
          </a:prstGeom>
        </p:spPr>
      </p:pic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CaixaDeTexto 9"/>
          <p:cNvSpPr txBox="1"/>
          <p:nvPr/>
        </p:nvSpPr>
        <p:spPr>
          <a:xfrm>
            <a:off x="142875" y="98425"/>
            <a:ext cx="8786843" cy="4762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Metas Saneamento Básico Brasil/Nordeste - </a:t>
            </a:r>
            <a:r>
              <a:rPr lang="pt-BR" sz="2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Plansab</a:t>
            </a:r>
            <a:endParaRPr lang="pt-BR" sz="2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571472" y="1643050"/>
            <a:ext cx="807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500034" y="5786454"/>
            <a:ext cx="82153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/>
              <a:t>Fonte: Ministério das Cidades. Plano Nacional de Saneamento Básico/</a:t>
            </a:r>
            <a:r>
              <a:rPr lang="pt-BR" sz="1000" dirty="0" err="1" smtClean="0"/>
              <a:t>Plansab</a:t>
            </a:r>
            <a:r>
              <a:rPr lang="pt-BR" sz="1000" dirty="0" smtClean="0"/>
              <a:t>   (Versão apresentada ao Conselho Nacional de Saúde).</a:t>
            </a:r>
            <a:endParaRPr lang="pt-BR" sz="1000" dirty="0"/>
          </a:p>
        </p:txBody>
      </p:sp>
      <p:graphicFrame>
        <p:nvGraphicFramePr>
          <p:cNvPr id="17" name="Tabela 16"/>
          <p:cNvGraphicFramePr>
            <a:graphicFrameLocks noGrp="1"/>
          </p:cNvGraphicFramePr>
          <p:nvPr/>
        </p:nvGraphicFramePr>
        <p:xfrm>
          <a:off x="500033" y="785793"/>
          <a:ext cx="8072494" cy="4760882"/>
        </p:xfrm>
        <a:graphic>
          <a:graphicData uri="http://schemas.openxmlformats.org/drawingml/2006/table">
            <a:tbl>
              <a:tblPr/>
              <a:tblGrid>
                <a:gridCol w="1320952"/>
                <a:gridCol w="3082225"/>
                <a:gridCol w="733864"/>
                <a:gridCol w="733864"/>
                <a:gridCol w="733864"/>
                <a:gridCol w="733864"/>
                <a:gridCol w="733861"/>
              </a:tblGrid>
              <a:tr h="6467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Indicador</a:t>
                      </a: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Área</a:t>
                      </a:r>
                      <a:endParaRPr lang="pt-B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2010</a:t>
                      </a: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2018</a:t>
                      </a: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2023</a:t>
                      </a: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2033</a:t>
                      </a: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2485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Abastecimento de água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D6E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% de </a:t>
                      </a:r>
                      <a:r>
                        <a:rPr lang="pt-BR" sz="1400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domicílios urbanos e </a:t>
                      </a: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rurais abastecidos por </a:t>
                      </a:r>
                      <a:r>
                        <a:rPr lang="pt-BR" sz="1400" b="1" u="sng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rede de distribuição e por poço ou nascente com canalização interna.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D6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Brasil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D6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90 </a:t>
                      </a: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D6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93 </a:t>
                      </a: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D6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95 </a:t>
                      </a: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D6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99 %</a:t>
                      </a:r>
                      <a:endParaRPr lang="pt-BR" sz="14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D6E0"/>
                    </a:solidFill>
                  </a:tcPr>
                </a:tc>
              </a:tr>
              <a:tr h="50006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Nordeste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D6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79%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D6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85 </a:t>
                      </a: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D6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89 </a:t>
                      </a: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D6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97 %</a:t>
                      </a:r>
                      <a:endParaRPr lang="pt-BR" sz="14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D6E0"/>
                    </a:solidFill>
                  </a:tcPr>
                </a:tc>
              </a:tr>
              <a:tr h="50006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Esgotamento sanitário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% de </a:t>
                      </a:r>
                      <a:r>
                        <a:rPr lang="pt-BR" sz="1400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domicílios urbanos e </a:t>
                      </a: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rurais servidos por </a:t>
                      </a:r>
                      <a:r>
                        <a:rPr lang="pt-BR" sz="1400" b="1" u="sng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rede coletora ou fossa séptica</a:t>
                      </a: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para os excretas ou esgotos sanitários.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Brasil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67 </a:t>
                      </a: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76 </a:t>
                      </a: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81 </a:t>
                      </a: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92 %</a:t>
                      </a:r>
                      <a:endParaRPr lang="pt-BR" sz="14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7150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Nordeste</a:t>
                      </a:r>
                      <a:endParaRPr lang="pt-BR" sz="14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45 </a:t>
                      </a: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59 </a:t>
                      </a: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68 </a:t>
                      </a: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  <a:endParaRPr lang="pt-B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85 %</a:t>
                      </a:r>
                      <a:endParaRPr lang="pt-BR" sz="14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25742">
                <a:tc rowSpan="4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Resíduos sólidos</a:t>
                      </a:r>
                      <a:endParaRPr lang="pt-BR" sz="1400" b="1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% de domicílios </a:t>
                      </a: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urbanos </a:t>
                      </a:r>
                      <a:r>
                        <a:rPr lang="pt-B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atendidos por </a:t>
                      </a:r>
                      <a:r>
                        <a:rPr lang="pt-BR" sz="1400" b="1" u="sng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coleta direta de resíduos sólidos</a:t>
                      </a:r>
                      <a:endParaRPr lang="pt-BR" sz="14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Brasil</a:t>
                      </a:r>
                      <a:endParaRPr lang="pt-BR" sz="1400" b="1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90%</a:t>
                      </a:r>
                      <a:endParaRPr lang="pt-BR" sz="1400" b="1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94%</a:t>
                      </a:r>
                      <a:endParaRPr lang="pt-BR" sz="1400" b="1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97%</a:t>
                      </a:r>
                      <a:endParaRPr lang="pt-BR" sz="1400" b="1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pt-BR" sz="1400" b="1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7439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Nordeste</a:t>
                      </a:r>
                      <a:endParaRPr lang="pt-BR" sz="14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80%</a:t>
                      </a:r>
                      <a:endParaRPr lang="pt-BR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88%</a:t>
                      </a:r>
                      <a:endParaRPr lang="pt-BR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93%</a:t>
                      </a:r>
                      <a:endParaRPr lang="pt-BR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pt-BR" sz="1400" b="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25742"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pt-BR" sz="1400" b="1" kern="12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% de domicílios </a:t>
                      </a:r>
                      <a:r>
                        <a:rPr lang="pt-BR" sz="14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rurais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atendidos por </a:t>
                      </a:r>
                      <a:r>
                        <a:rPr lang="pt-BR" sz="14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coleta direta e indireta de resíduos</a:t>
                      </a:r>
                      <a:r>
                        <a:rPr lang="pt-BR" sz="1400" b="1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sólidos</a:t>
                      </a:r>
                      <a:endParaRPr lang="pt-BR" sz="14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Brasil</a:t>
                      </a:r>
                      <a:endParaRPr lang="pt-BR" sz="1400" b="1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27%</a:t>
                      </a:r>
                      <a:endParaRPr lang="pt-BR" sz="14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42%</a:t>
                      </a:r>
                      <a:endParaRPr lang="pt-BR" sz="14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51%</a:t>
                      </a:r>
                      <a:endParaRPr lang="pt-BR" sz="14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70%</a:t>
                      </a:r>
                      <a:endParaRPr lang="pt-BR" sz="14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25742"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pt-BR" sz="1400" b="1" kern="12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pt-B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Nordeste</a:t>
                      </a:r>
                      <a:endParaRPr lang="pt-BR" sz="14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19%</a:t>
                      </a:r>
                      <a:endParaRPr lang="pt-BR" sz="14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33%</a:t>
                      </a:r>
                      <a:endParaRPr lang="pt-BR" sz="14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42%</a:t>
                      </a:r>
                      <a:endParaRPr lang="pt-BR" sz="14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60%</a:t>
                      </a:r>
                      <a:endParaRPr lang="pt-BR" sz="14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-11875" y="2786058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59"/>
          <p:cNvSpPr>
            <a:spLocks noChangeArrowheads="1"/>
          </p:cNvSpPr>
          <p:nvPr/>
        </p:nvSpPr>
        <p:spPr bwMode="auto">
          <a:xfrm>
            <a:off x="-11907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12" name="Rectangle 59"/>
          <p:cNvSpPr>
            <a:spLocks noChangeArrowheads="1"/>
          </p:cNvSpPr>
          <p:nvPr/>
        </p:nvSpPr>
        <p:spPr bwMode="auto">
          <a:xfrm>
            <a:off x="-32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pic>
        <p:nvPicPr>
          <p:cNvPr id="13" name="Imagem 4" descr="ASS_FUNASA_HOR_COL_CURVA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3689" y="6472824"/>
            <a:ext cx="3858905" cy="385200"/>
          </a:xfrm>
          <a:prstGeom prst="rect">
            <a:avLst/>
          </a:prstGeom>
        </p:spPr>
      </p:pic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CaixaDeTexto 9"/>
          <p:cNvSpPr txBox="1"/>
          <p:nvPr/>
        </p:nvSpPr>
        <p:spPr>
          <a:xfrm>
            <a:off x="142875" y="98425"/>
            <a:ext cx="8786843" cy="4426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pt-BR" sz="2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357290" y="5857892"/>
            <a:ext cx="6715172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pt-BR" sz="1050" b="1" dirty="0"/>
          </a:p>
        </p:txBody>
      </p:sp>
      <p:graphicFrame>
        <p:nvGraphicFramePr>
          <p:cNvPr id="15" name="Gráfico 14"/>
          <p:cNvGraphicFramePr/>
          <p:nvPr/>
        </p:nvGraphicFramePr>
        <p:xfrm>
          <a:off x="0" y="928670"/>
          <a:ext cx="9144000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CaixaDeTexto 15"/>
          <p:cNvSpPr txBox="1"/>
          <p:nvPr/>
        </p:nvSpPr>
        <p:spPr>
          <a:xfrm>
            <a:off x="357158" y="142852"/>
            <a:ext cx="8286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C00000"/>
                </a:solidFill>
              </a:rPr>
              <a:t>Necessidade de Investimentos em Saneamento Básico – 2013 - 2033 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142976" y="5783065"/>
            <a:ext cx="8072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</a:rPr>
              <a:t>Total de investimentos previstos no </a:t>
            </a:r>
            <a:r>
              <a:rPr lang="pt-BR" b="1" dirty="0" err="1" smtClean="0">
                <a:solidFill>
                  <a:srgbClr val="C00000"/>
                </a:solidFill>
              </a:rPr>
              <a:t>Plansab</a:t>
            </a:r>
            <a:r>
              <a:rPr lang="pt-BR" b="1" dirty="0" smtClean="0">
                <a:solidFill>
                  <a:srgbClr val="C00000"/>
                </a:solidFill>
              </a:rPr>
              <a:t>: R$ 508,5 bilhões</a:t>
            </a:r>
            <a:endParaRPr lang="pt-BR" dirty="0" smtClean="0">
              <a:solidFill>
                <a:srgbClr val="C00000"/>
              </a:solidFill>
            </a:endParaRPr>
          </a:p>
          <a:p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142976" y="6072206"/>
            <a:ext cx="3357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Fonte: </a:t>
            </a:r>
            <a:r>
              <a:rPr lang="pt-BR" sz="1200" dirty="0" err="1" smtClean="0"/>
              <a:t>Plansab</a:t>
            </a:r>
            <a:endParaRPr lang="pt-BR" sz="12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-11875" y="2786058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59"/>
          <p:cNvSpPr>
            <a:spLocks noChangeArrowheads="1"/>
          </p:cNvSpPr>
          <p:nvPr/>
        </p:nvSpPr>
        <p:spPr bwMode="auto">
          <a:xfrm>
            <a:off x="-11907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12" name="Rectangle 59"/>
          <p:cNvSpPr>
            <a:spLocks noChangeArrowheads="1"/>
          </p:cNvSpPr>
          <p:nvPr/>
        </p:nvSpPr>
        <p:spPr bwMode="auto">
          <a:xfrm>
            <a:off x="-32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pic>
        <p:nvPicPr>
          <p:cNvPr id="13" name="Imagem 4" descr="ASS_FUNASA_HOR_COL_CURVA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3689" y="6472824"/>
            <a:ext cx="3858905" cy="385200"/>
          </a:xfrm>
          <a:prstGeom prst="rect">
            <a:avLst/>
          </a:prstGeom>
        </p:spPr>
      </p:pic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Gráfico 13"/>
          <p:cNvGraphicFramePr/>
          <p:nvPr/>
        </p:nvGraphicFramePr>
        <p:xfrm>
          <a:off x="0" y="1285860"/>
          <a:ext cx="4500562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CaixaDeTexto 14"/>
          <p:cNvSpPr txBox="1"/>
          <p:nvPr/>
        </p:nvSpPr>
        <p:spPr>
          <a:xfrm>
            <a:off x="214282" y="6000768"/>
            <a:ext cx="3357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Fonte: </a:t>
            </a:r>
            <a:r>
              <a:rPr lang="pt-BR" sz="1200" dirty="0" err="1" smtClean="0"/>
              <a:t>Plansab</a:t>
            </a:r>
            <a:endParaRPr lang="pt-BR" sz="1200" dirty="0"/>
          </a:p>
        </p:txBody>
      </p:sp>
      <p:graphicFrame>
        <p:nvGraphicFramePr>
          <p:cNvPr id="19" name="Gráfico 18"/>
          <p:cNvGraphicFramePr/>
          <p:nvPr/>
        </p:nvGraphicFramePr>
        <p:xfrm>
          <a:off x="4786314" y="1285860"/>
          <a:ext cx="4357686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CaixaDeTexto 15"/>
          <p:cNvSpPr txBox="1"/>
          <p:nvPr/>
        </p:nvSpPr>
        <p:spPr>
          <a:xfrm>
            <a:off x="142875" y="98425"/>
            <a:ext cx="8786843" cy="4426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pt-BR" sz="2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357158" y="142852"/>
            <a:ext cx="8286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C00000"/>
                </a:solidFill>
              </a:rPr>
              <a:t>Necessidade de Investimentos em Saneamento Básico – 2013 - 2033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2786058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676400" y="3733800"/>
            <a:ext cx="579120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pt-BR" b="1"/>
              <a:t>		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pt-BR" b="1"/>
              <a:t>  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85750" y="71438"/>
            <a:ext cx="8643968" cy="5111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Investimentos em Saneamento Básico pela Saúde</a:t>
            </a:r>
            <a:endParaRPr lang="pt-BR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9"/>
          <p:cNvSpPr>
            <a:spLocks noChangeArrowheads="1"/>
          </p:cNvSpPr>
          <p:nvPr/>
        </p:nvSpPr>
        <p:spPr bwMode="auto">
          <a:xfrm>
            <a:off x="-32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pic>
        <p:nvPicPr>
          <p:cNvPr id="7" name="Imagem 4" descr="ASS_FUNASA_HOR_COL_CURVA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3689" y="6472824"/>
            <a:ext cx="3858905" cy="38520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500034" y="1055448"/>
            <a:ext cx="8143932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b="1" u="sng" dirty="0" smtClean="0">
                <a:solidFill>
                  <a:srgbClr val="FF0000"/>
                </a:solidFill>
              </a:rPr>
              <a:t>Lei Complementar nº 141</a:t>
            </a:r>
            <a:r>
              <a:rPr lang="pt-BR" dirty="0" smtClean="0">
                <a:solidFill>
                  <a:srgbClr val="FF0000"/>
                </a:solidFill>
              </a:rPr>
              <a:t>  </a:t>
            </a:r>
            <a:r>
              <a:rPr lang="pt-BR" dirty="0" smtClean="0"/>
              <a:t>de 13 de janeiro de 2012: Regulamenta o § 3</a:t>
            </a:r>
            <a:r>
              <a:rPr lang="pt-BR" u="sng" baseline="30000" dirty="0" smtClean="0"/>
              <a:t>o</a:t>
            </a:r>
            <a:r>
              <a:rPr lang="pt-BR" dirty="0" smtClean="0"/>
              <a:t> do art. 198 da Constituição Federal  </a:t>
            </a:r>
            <a:r>
              <a:rPr lang="pt-BR" sz="1400" dirty="0" smtClean="0"/>
              <a:t>(Valores mínimos a serem aplicados anualmente pela União, Estados, Distrito Federal e Municípios em </a:t>
            </a:r>
            <a:r>
              <a:rPr lang="pt-BR" sz="1400" b="1" u="sng" dirty="0" smtClean="0"/>
              <a:t>ações e serviços públicos de saúde</a:t>
            </a:r>
            <a:r>
              <a:rPr lang="pt-BR" sz="1400" dirty="0" smtClean="0"/>
              <a:t>)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Conforme art. 3º (...) serão consideradas </a:t>
            </a:r>
            <a:r>
              <a:rPr lang="pt-BR" b="1" u="sng" dirty="0" smtClean="0"/>
              <a:t>despesas com ações e serviços públicos de saúde</a:t>
            </a:r>
            <a:r>
              <a:rPr lang="pt-BR" dirty="0" smtClean="0"/>
              <a:t> as referentes a:</a:t>
            </a:r>
          </a:p>
          <a:p>
            <a:pPr algn="just"/>
            <a:endParaRPr lang="pt-BR" sz="500" dirty="0" smtClean="0"/>
          </a:p>
          <a:p>
            <a:pPr algn="just"/>
            <a:r>
              <a:rPr lang="pt-BR" dirty="0" smtClean="0"/>
              <a:t>(...)</a:t>
            </a:r>
          </a:p>
          <a:p>
            <a:pPr algn="just"/>
            <a:endParaRPr lang="pt-BR" dirty="0" smtClean="0"/>
          </a:p>
          <a:p>
            <a:pPr algn="just"/>
            <a:r>
              <a:rPr lang="pt-BR" i="1" dirty="0" smtClean="0"/>
              <a:t> VI – saneamento básico de domicílios ou de pequenas comunidades, desde que seja aprovada pelo Conselho de Saúde do ente da Federação financiador da ação;</a:t>
            </a:r>
          </a:p>
          <a:p>
            <a:pPr algn="just"/>
            <a:endParaRPr lang="pt-BR" i="1" dirty="0" smtClean="0"/>
          </a:p>
          <a:p>
            <a:pPr algn="just"/>
            <a:r>
              <a:rPr lang="pt-BR" i="1" dirty="0" smtClean="0"/>
              <a:t> VII – saneamento básico dos distritos sanitários especiais indígenas e de comunidades remanescentes de quilombos;</a:t>
            </a:r>
          </a:p>
          <a:p>
            <a:pPr algn="just"/>
            <a:endParaRPr lang="pt-BR" i="1" dirty="0" smtClean="0"/>
          </a:p>
          <a:p>
            <a:pPr algn="just"/>
            <a:r>
              <a:rPr lang="pt-BR" i="1" dirty="0" smtClean="0"/>
              <a:t>VIII – manejo ambiental vinculado diretamente ao controle de vetores de doenças.</a:t>
            </a:r>
            <a:endParaRPr lang="pt-BR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0" y="2786058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Imagem 4" descr="ASS_FUNASA_HOR_COL_CURVA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3689" y="6472824"/>
            <a:ext cx="3858905" cy="385200"/>
          </a:xfrm>
          <a:prstGeom prst="rect">
            <a:avLst/>
          </a:prstGeom>
        </p:spPr>
      </p:pic>
      <p:cxnSp>
        <p:nvCxnSpPr>
          <p:cNvPr id="12" name="Conector reto 11"/>
          <p:cNvCxnSpPr/>
          <p:nvPr/>
        </p:nvCxnSpPr>
        <p:spPr>
          <a:xfrm>
            <a:off x="5292080" y="3789040"/>
            <a:ext cx="3024336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rot="5400000">
            <a:off x="2608535" y="4218951"/>
            <a:ext cx="118745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to 3"/>
          <p:cNvCxnSpPr/>
          <p:nvPr/>
        </p:nvCxnSpPr>
        <p:spPr>
          <a:xfrm rot="5400000">
            <a:off x="2608535" y="2486769"/>
            <a:ext cx="118745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539552" y="2877362"/>
            <a:ext cx="5328592" cy="1208842"/>
          </a:xfrm>
          <a:prstGeom prst="roundRect">
            <a:avLst/>
          </a:prstGeom>
          <a:ln w="190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pt-BR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Programa Nacional de Universalização do Acesso e Uso da Água </a:t>
            </a:r>
          </a:p>
          <a:p>
            <a:pPr algn="ctr">
              <a:spcBef>
                <a:spcPts val="600"/>
              </a:spcBef>
              <a:defRPr/>
            </a:pPr>
            <a:r>
              <a:rPr lang="pt-BR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“ÁGUA PARA TODOS”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39552" y="4609544"/>
            <a:ext cx="5328592" cy="1123712"/>
          </a:xfrm>
          <a:prstGeom prst="roundRect">
            <a:avLst/>
          </a:prstGeom>
          <a:ln w="190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Plano de Universalização do Acesso à Água Para Consumo Humano no </a:t>
            </a:r>
            <a:r>
              <a:rPr lang="pt-BR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Semiárido</a:t>
            </a:r>
            <a:endParaRPr lang="pt-BR" sz="2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6228184" y="3140968"/>
            <a:ext cx="2448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Decreto nº7.535 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26/07/2011</a:t>
            </a:r>
          </a:p>
          <a:p>
            <a:pPr algn="ctr"/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Conector reto 16"/>
          <p:cNvCxnSpPr/>
          <p:nvPr/>
        </p:nvCxnSpPr>
        <p:spPr>
          <a:xfrm>
            <a:off x="4499992" y="1916832"/>
            <a:ext cx="3816088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tângulo 17"/>
          <p:cNvSpPr/>
          <p:nvPr/>
        </p:nvSpPr>
        <p:spPr>
          <a:xfrm>
            <a:off x="6228184" y="1268760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Decreto nº7.492 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02/06/2011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upo 6"/>
          <p:cNvGrpSpPr/>
          <p:nvPr/>
        </p:nvGrpSpPr>
        <p:grpSpPr>
          <a:xfrm>
            <a:off x="1705327" y="921842"/>
            <a:ext cx="2952328" cy="1482034"/>
            <a:chOff x="2857500" y="1628801"/>
            <a:chExt cx="3442693" cy="1728191"/>
          </a:xfrm>
        </p:grpSpPr>
        <p:sp>
          <p:nvSpPr>
            <p:cNvPr id="3" name="CaixaDeTexto 2"/>
            <p:cNvSpPr txBox="1"/>
            <p:nvPr/>
          </p:nvSpPr>
          <p:spPr>
            <a:xfrm>
              <a:off x="2857500" y="1628801"/>
              <a:ext cx="3442693" cy="1728191"/>
            </a:xfrm>
            <a:prstGeom prst="roundRect">
              <a:avLst/>
            </a:prstGeom>
            <a:ln w="1905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endParaRPr lang="pt-BR" sz="24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  <a:p>
              <a:pPr algn="ctr">
                <a:defRPr/>
              </a:pPr>
              <a:endParaRPr lang="pt-BR" sz="24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  <a:p>
              <a:pPr algn="ctr">
                <a:defRPr/>
              </a:pPr>
              <a:endParaRPr lang="pt-BR" sz="24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  <a:p>
              <a:pPr algn="ctr">
                <a:defRPr/>
              </a:pPr>
              <a:endParaRPr lang="pt-BR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223" name="Imagem 11" descr="image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63" t="14063" r="2563" b="10938"/>
            <a:stretch>
              <a:fillRect/>
            </a:stretch>
          </p:blipFill>
          <p:spPr bwMode="auto">
            <a:xfrm>
              <a:off x="3347864" y="1916832"/>
              <a:ext cx="2427561" cy="1152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CaixaDeTexto 19"/>
          <p:cNvSpPr txBox="1"/>
          <p:nvPr/>
        </p:nvSpPr>
        <p:spPr>
          <a:xfrm>
            <a:off x="285750" y="71438"/>
            <a:ext cx="8643968" cy="5111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Programa Água Para Todos</a:t>
            </a:r>
            <a:endParaRPr lang="pt-BR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2786058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676400" y="3733800"/>
            <a:ext cx="579120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pt-BR" b="1"/>
              <a:t>		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pt-BR" b="1"/>
              <a:t>   </a:t>
            </a:r>
          </a:p>
        </p:txBody>
      </p:sp>
      <p:sp>
        <p:nvSpPr>
          <p:cNvPr id="6" name="Rectangle 59"/>
          <p:cNvSpPr>
            <a:spLocks noChangeArrowheads="1"/>
          </p:cNvSpPr>
          <p:nvPr/>
        </p:nvSpPr>
        <p:spPr bwMode="auto">
          <a:xfrm>
            <a:off x="-32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pic>
        <p:nvPicPr>
          <p:cNvPr id="7" name="Imagem 4" descr="ASS_FUNASA_HOR_COL_CURVA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3689" y="6472824"/>
            <a:ext cx="3858905" cy="385200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214282" y="785794"/>
            <a:ext cx="86439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u="sng" dirty="0" smtClean="0">
                <a:solidFill>
                  <a:srgbClr val="C00000"/>
                </a:solidFill>
              </a:rPr>
              <a:t>METAS:</a:t>
            </a:r>
          </a:p>
          <a:p>
            <a:pPr algn="just"/>
            <a:r>
              <a:rPr lang="pt-BR" dirty="0" smtClean="0"/>
              <a:t>Implantar soluções que garantam o acesso à água para toda a população extremamente pobre.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• </a:t>
            </a:r>
            <a:r>
              <a:rPr lang="pt-BR" b="1" dirty="0" smtClean="0"/>
              <a:t>1ª Água: </a:t>
            </a:r>
            <a:r>
              <a:rPr lang="pt-BR" dirty="0" smtClean="0"/>
              <a:t>atendimento de 750 mil famílias rurais com a construção de cisternas e</a:t>
            </a:r>
          </a:p>
          <a:p>
            <a:pPr algn="just"/>
            <a:r>
              <a:rPr lang="pt-BR" dirty="0" smtClean="0"/>
              <a:t>sistemas simplificados coletivos para consumo humano;</a:t>
            </a:r>
          </a:p>
        </p:txBody>
      </p:sp>
      <p:graphicFrame>
        <p:nvGraphicFramePr>
          <p:cNvPr id="11" name="Tabela 10"/>
          <p:cNvGraphicFramePr>
            <a:graphicFrameLocks noGrp="1"/>
          </p:cNvGraphicFramePr>
          <p:nvPr/>
        </p:nvGraphicFramePr>
        <p:xfrm>
          <a:off x="500034" y="3395077"/>
          <a:ext cx="6786609" cy="2605691"/>
        </p:xfrm>
        <a:graphic>
          <a:graphicData uri="http://schemas.openxmlformats.org/drawingml/2006/table">
            <a:tbl>
              <a:tblPr/>
              <a:tblGrid>
                <a:gridCol w="5357849"/>
                <a:gridCol w="1428760"/>
              </a:tblGrid>
              <a:tr h="4580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Ação</a:t>
                      </a:r>
                      <a:endParaRPr lang="pt-BR" sz="18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Meta Física</a:t>
                      </a:r>
                      <a:endParaRPr lang="pt-BR" sz="18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Construção de </a:t>
                      </a:r>
                      <a:r>
                        <a:rPr lang="pt-BR" sz="16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cisternas</a:t>
                      </a:r>
                      <a:r>
                        <a:rPr lang="pt-BR" sz="1600" b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para consumo humano</a:t>
                      </a:r>
                      <a:endParaRPr lang="pt-BR" sz="1600" b="0" dirty="0" smtClean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20.000</a:t>
                      </a:r>
                      <a:endParaRPr lang="pt-BR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294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Construção </a:t>
                      </a:r>
                      <a:r>
                        <a:rPr lang="pt-BR" sz="16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de sistemas de abastecimento de água </a:t>
                      </a:r>
                      <a:r>
                        <a:rPr lang="pt-BR" sz="1600" b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(comunidades</a:t>
                      </a:r>
                      <a:r>
                        <a:rPr lang="pt-BR" sz="1600" b="0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quilombolas, rurais e aldeias indígenas)</a:t>
                      </a:r>
                      <a:endParaRPr lang="pt-BR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510*</a:t>
                      </a:r>
                      <a:endParaRPr lang="pt-BR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Elaboração de </a:t>
                      </a:r>
                      <a:r>
                        <a:rPr lang="pt-BR" sz="16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projetos </a:t>
                      </a:r>
                      <a:r>
                        <a:rPr lang="pt-BR" sz="1600" b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de sistemas de abastecimento de água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370</a:t>
                      </a:r>
                      <a:endParaRPr lang="pt-BR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599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Perfuração de </a:t>
                      </a:r>
                      <a:r>
                        <a:rPr lang="pt-BR" sz="16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poços</a:t>
                      </a:r>
                      <a:r>
                        <a:rPr lang="pt-BR" sz="1600" b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para captação de água subterrânea e implantação de sistemas simplificados </a:t>
                      </a:r>
                      <a:endParaRPr lang="pt-BR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150</a:t>
                      </a:r>
                      <a:endParaRPr lang="pt-BR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CaixaDeTexto 11"/>
          <p:cNvSpPr txBox="1"/>
          <p:nvPr/>
        </p:nvSpPr>
        <p:spPr>
          <a:xfrm>
            <a:off x="361336" y="2814576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u="sng" dirty="0" smtClean="0">
                <a:solidFill>
                  <a:srgbClr val="C00000"/>
                </a:solidFill>
              </a:rPr>
              <a:t>METAS DA FUNASA:</a:t>
            </a:r>
            <a:endParaRPr lang="pt-BR" sz="2000" b="1" dirty="0">
              <a:solidFill>
                <a:srgbClr val="C00000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42844" y="6407371"/>
            <a:ext cx="52864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/>
              <a:t>*140 com. quilombola, 25 aldeias indígenas e 345 com. rurais</a:t>
            </a:r>
            <a:endParaRPr lang="pt-BR" sz="14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85750" y="71438"/>
            <a:ext cx="8643968" cy="5111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Programa Água Para Todos</a:t>
            </a:r>
            <a:endParaRPr lang="pt-BR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Imagem 11" descr="image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63" t="14063" r="2563" b="10938"/>
          <a:stretch>
            <a:fillRect/>
          </a:stretch>
        </p:blipFill>
        <p:spPr bwMode="auto">
          <a:xfrm>
            <a:off x="7358082" y="0"/>
            <a:ext cx="1428760" cy="6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1143000" y="1600200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b="0"/>
          </a:p>
        </p:txBody>
      </p:sp>
      <p:pic>
        <p:nvPicPr>
          <p:cNvPr id="15363" name="Picture 2" descr="\\srv_densp_cgesa\cgesa\COSAS\P R O G R A M A S\PROJETOS ESPECIAIS\# Apresentações - Projetos Especiais\Fotos para apresentação\Projetos Especiais\Sistema de Esgotamento Sanitário da Aldeia Aguapeú_Polo-Base de Mongaguá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928670"/>
            <a:ext cx="5643602" cy="3857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ixaDeTexto 5"/>
          <p:cNvSpPr txBox="1"/>
          <p:nvPr/>
        </p:nvSpPr>
        <p:spPr>
          <a:xfrm>
            <a:off x="285750" y="71438"/>
            <a:ext cx="8643968" cy="51077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Algumas experiências em Saneamento  </a:t>
            </a:r>
            <a:endParaRPr lang="pt-BR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571604" y="4786322"/>
            <a:ext cx="614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Solução de esgotamento sanitário – Aldeia Indígena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V-143907- 1.jpg"/>
          <p:cNvPicPr>
            <a:picLocks noChangeAspect="1"/>
          </p:cNvPicPr>
          <p:nvPr/>
        </p:nvPicPr>
        <p:blipFill>
          <a:blip r:embed="rId2" cstate="print"/>
          <a:srcRect t="4762"/>
          <a:stretch>
            <a:fillRect/>
          </a:stretch>
        </p:blipFill>
        <p:spPr>
          <a:xfrm>
            <a:off x="857224" y="3500438"/>
            <a:ext cx="3240000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 descr="Melhorias Sanitárias Domiciliares da Aldeia Krukutu_Polo-base de São Paul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0496" y="1000108"/>
            <a:ext cx="3240000" cy="2178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aixaDeTexto 10"/>
          <p:cNvSpPr txBox="1"/>
          <p:nvPr/>
        </p:nvSpPr>
        <p:spPr>
          <a:xfrm>
            <a:off x="4572000" y="1000108"/>
            <a:ext cx="39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3074" name="Picture 2" descr="\\srv_densp_cgesa\cgesa\COSAE\PROGRAMAS\SEMIARIDO - BRASIL SEM MISÉRIA\5. Cisternas\Cisternas - Fotos\Fotos empresa\100_05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928670"/>
            <a:ext cx="3214710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\\srv_densp_cgesa\cgesa\COSAE\PROGRAMAS\SEMIARIDO - BRASIL SEM MISÉRIA\5. Cisternas\Cisternas - Fotos\BA - Fotos Cisternas\Xique-Xique\DSC004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3" y="3500438"/>
            <a:ext cx="3286147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aixaDeTexto 7"/>
          <p:cNvSpPr txBox="1"/>
          <p:nvPr/>
        </p:nvSpPr>
        <p:spPr>
          <a:xfrm>
            <a:off x="285750" y="71438"/>
            <a:ext cx="8643968" cy="51077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Algumas experiências em Saneamento </a:t>
            </a:r>
            <a:endParaRPr lang="pt-BR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85750" y="71438"/>
            <a:ext cx="8643968" cy="51077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Algumas experiências em Saneamento </a:t>
            </a:r>
            <a:endParaRPr lang="pt-BR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m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000108"/>
            <a:ext cx="3429024" cy="2364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\\srv_densp_cgesa\cgesa\COSAS\P R O G R A M A S\PROJETOS ESPECIAIS\# Apresentações - Projetos Especiais\Fotos para apresentação\Projetos Especiais\Aldeia Nimuendaju-Polo- Base de Baur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641957"/>
            <a:ext cx="3571900" cy="2430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 descr="DSC018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5" y="1000108"/>
            <a:ext cx="3571900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 descr="DSC0196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24" y="3571876"/>
            <a:ext cx="3357586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2786058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 descr="Hands_s3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6894" y="-214338"/>
            <a:ext cx="7885634" cy="6990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/>
          <p:cNvPicPr/>
          <p:nvPr/>
        </p:nvPicPr>
        <p:blipFill>
          <a:blip r:embed="rId3" cstate="print">
            <a:clrChange>
              <a:clrFrom>
                <a:srgbClr val="B9CDE5"/>
              </a:clrFrom>
              <a:clrTo>
                <a:srgbClr val="B9CDE5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2786050" y="1875256"/>
            <a:ext cx="3714776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1071538" y="2654869"/>
            <a:ext cx="7272338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Saneamento</a:t>
            </a:r>
          </a:p>
          <a:p>
            <a:pPr algn="ctr">
              <a:defRPr/>
            </a:pPr>
            <a:r>
              <a:rPr lang="pt-B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Básico</a:t>
            </a:r>
            <a:endParaRPr lang="pt-BR" sz="4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-11875" y="2786058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59"/>
          <p:cNvSpPr>
            <a:spLocks noChangeArrowheads="1"/>
          </p:cNvSpPr>
          <p:nvPr/>
        </p:nvSpPr>
        <p:spPr bwMode="auto">
          <a:xfrm>
            <a:off x="-11907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+mn-lt"/>
              <a:cs typeface="+mn-cs"/>
            </a:endParaRPr>
          </a:p>
        </p:txBody>
      </p:sp>
      <p:sp>
        <p:nvSpPr>
          <p:cNvPr id="12" name="Rectangle 59"/>
          <p:cNvSpPr>
            <a:spLocks noChangeArrowheads="1"/>
          </p:cNvSpPr>
          <p:nvPr/>
        </p:nvSpPr>
        <p:spPr bwMode="auto">
          <a:xfrm>
            <a:off x="-32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+mn-lt"/>
              <a:cs typeface="+mn-cs"/>
            </a:endParaRPr>
          </a:p>
        </p:txBody>
      </p:sp>
      <p:pic>
        <p:nvPicPr>
          <p:cNvPr id="13" name="Imagem 4" descr="ASS_FUNASA_HOR_COL_CURVA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3689" y="6472824"/>
            <a:ext cx="3858905" cy="385200"/>
          </a:xfrm>
          <a:prstGeom prst="rect">
            <a:avLst/>
          </a:prstGeom>
        </p:spPr>
      </p:pic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42875" y="98425"/>
            <a:ext cx="8786843" cy="51077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Saneamento Básico como determinante da Saúde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14348" y="1327083"/>
            <a:ext cx="7500990" cy="381642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2800" b="1" dirty="0" smtClean="0"/>
              <a:t>A Lei 8080/1990 (Lei Orgânica da Saúde) em seu Art. 30, considera o saneamento básico como sendo um dos fatores determinantes e condicionantes da saúde. </a:t>
            </a:r>
          </a:p>
          <a:p>
            <a:pPr algn="just"/>
            <a:r>
              <a:rPr lang="pt-BR" sz="2800" b="1" dirty="0" smtClean="0"/>
              <a:t>Esta perspectiva foi ratificada pelas diretrizes nacionais para política de saneamento básico e para a política federal de saneamento básico, por meio da Lei nº 11.445 de 05 de janeiro de 2007.</a:t>
            </a:r>
          </a:p>
          <a:p>
            <a:pPr algn="just"/>
            <a:endParaRPr lang="pt-BR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357313" y="2204864"/>
            <a:ext cx="6443662" cy="214526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pt-BR" sz="2000" b="1" dirty="0">
                <a:solidFill>
                  <a:srgbClr val="A50021"/>
                </a:solidFill>
                <a:latin typeface="Arial" charset="0"/>
                <a:cs typeface="Arial" charset="0"/>
              </a:rPr>
              <a:t>Ministério da Saúde</a:t>
            </a:r>
          </a:p>
          <a:p>
            <a:pPr algn="ctr">
              <a:spcBef>
                <a:spcPts val="0"/>
              </a:spcBef>
              <a:defRPr/>
            </a:pPr>
            <a:r>
              <a:rPr lang="pt-BR" sz="2000" b="1" dirty="0">
                <a:solidFill>
                  <a:srgbClr val="A50021"/>
                </a:solidFill>
                <a:latin typeface="Arial" charset="0"/>
                <a:cs typeface="Arial" charset="0"/>
              </a:rPr>
              <a:t>Fundação Nacional de Saúde</a:t>
            </a:r>
          </a:p>
          <a:p>
            <a:pPr algn="ctr">
              <a:spcBef>
                <a:spcPts val="0"/>
              </a:spcBef>
              <a:defRPr/>
            </a:pPr>
            <a:endParaRPr lang="pt-BR" sz="2000" dirty="0" smtClean="0">
              <a:solidFill>
                <a:srgbClr val="A50021"/>
              </a:solidFill>
              <a:latin typeface="Arial" charset="0"/>
              <a:cs typeface="Arial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pt-BR" sz="2000" dirty="0" smtClean="0">
                <a:solidFill>
                  <a:srgbClr val="A50021"/>
                </a:solidFill>
                <a:latin typeface="Arial" charset="0"/>
                <a:cs typeface="Arial" charset="0"/>
              </a:rPr>
              <a:t>(61) 3314-6415 / 6623 / 6475 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pt-BR" sz="2000" dirty="0" smtClean="0">
                <a:solidFill>
                  <a:srgbClr val="A50021"/>
                </a:solidFill>
                <a:latin typeface="Arial" charset="0"/>
                <a:cs typeface="Arial" charset="0"/>
              </a:rPr>
              <a:t>www.funasa.gov.br</a:t>
            </a:r>
            <a:endParaRPr lang="pt-BR" sz="2000" dirty="0">
              <a:solidFill>
                <a:srgbClr val="A50021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587502" y="1412776"/>
            <a:ext cx="39290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Obrigado!</a:t>
            </a:r>
            <a:endParaRPr lang="pt-BR" dirty="0" smtClean="0">
              <a:solidFill>
                <a:srgbClr val="C0000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-11875" y="2786058"/>
            <a:ext cx="9144000" cy="4071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59"/>
          <p:cNvSpPr>
            <a:spLocks noChangeArrowheads="1"/>
          </p:cNvSpPr>
          <p:nvPr/>
        </p:nvSpPr>
        <p:spPr bwMode="auto">
          <a:xfrm>
            <a:off x="-11907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+mn-lt"/>
              <a:cs typeface="+mn-cs"/>
            </a:endParaRPr>
          </a:p>
        </p:txBody>
      </p:sp>
      <p:sp>
        <p:nvSpPr>
          <p:cNvPr id="12" name="Rectangle 59"/>
          <p:cNvSpPr>
            <a:spLocks noChangeArrowheads="1"/>
          </p:cNvSpPr>
          <p:nvPr/>
        </p:nvSpPr>
        <p:spPr bwMode="auto">
          <a:xfrm>
            <a:off x="-32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+mn-lt"/>
              <a:cs typeface="+mn-cs"/>
            </a:endParaRPr>
          </a:p>
        </p:txBody>
      </p:sp>
      <p:pic>
        <p:nvPicPr>
          <p:cNvPr id="13" name="Imagem 4" descr="ASS_FUNASA_HOR_COL_CURVA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3689" y="6472824"/>
            <a:ext cx="3858905" cy="385200"/>
          </a:xfrm>
          <a:prstGeom prst="rect">
            <a:avLst/>
          </a:prstGeom>
        </p:spPr>
      </p:pic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42844" y="2857496"/>
            <a:ext cx="8786843" cy="4426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PERFIL DOS MUNICÍPIOS BRASILEIROS</a:t>
            </a:r>
            <a:endParaRPr lang="pt-BR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71472" y="1285860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 smtClean="0"/>
          </a:p>
        </p:txBody>
      </p:sp>
      <p:sp>
        <p:nvSpPr>
          <p:cNvPr id="17" name="CaixaDeTexto 16"/>
          <p:cNvSpPr txBox="1"/>
          <p:nvPr/>
        </p:nvSpPr>
        <p:spPr>
          <a:xfrm>
            <a:off x="4714876" y="1214421"/>
            <a:ext cx="4071966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  <a:tab pos="715963" algn="l"/>
              </a:tabLst>
              <a:defRPr/>
            </a:pPr>
            <a:r>
              <a:rPr lang="pt-BR" sz="1600" dirty="0" smtClean="0">
                <a:solidFill>
                  <a:srgbClr val="003300"/>
                </a:solidFill>
              </a:rPr>
              <a:t>  </a:t>
            </a:r>
            <a:endParaRPr lang="pt-BR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2786058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59"/>
          <p:cNvSpPr>
            <a:spLocks noChangeArrowheads="1"/>
          </p:cNvSpPr>
          <p:nvPr/>
        </p:nvSpPr>
        <p:spPr bwMode="auto">
          <a:xfrm>
            <a:off x="-32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+mn-lt"/>
              <a:cs typeface="+mn-cs"/>
            </a:endParaRPr>
          </a:p>
        </p:txBody>
      </p:sp>
      <p:pic>
        <p:nvPicPr>
          <p:cNvPr id="8" name="Imagem 4" descr="ASS_FUNASA_HOR_COL_CURVA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3689" y="6472824"/>
            <a:ext cx="3858905" cy="385200"/>
          </a:xfrm>
          <a:prstGeom prst="rect">
            <a:avLst/>
          </a:prstGeom>
        </p:spPr>
      </p:pic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676400" y="3733800"/>
            <a:ext cx="579120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pt-BR" b="1" dirty="0"/>
              <a:t>		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pt-BR" b="1" dirty="0"/>
              <a:t>  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85750" y="142852"/>
            <a:ext cx="8643968" cy="4767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Distribuição dos municípios brasileiros por faixa populacional</a:t>
            </a:r>
            <a:endParaRPr lang="pt-BR" sz="2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928662" y="1643050"/>
            <a:ext cx="757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88" y="1000108"/>
            <a:ext cx="8029540" cy="35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aixaDeTexto 10"/>
          <p:cNvSpPr txBox="1"/>
          <p:nvPr/>
        </p:nvSpPr>
        <p:spPr>
          <a:xfrm>
            <a:off x="714348" y="4929198"/>
            <a:ext cx="44291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Total de municípios: 5565</a:t>
            </a:r>
          </a:p>
          <a:p>
            <a:r>
              <a:rPr lang="pt-BR" b="1" dirty="0" smtClean="0"/>
              <a:t>Até 5.000 </a:t>
            </a:r>
            <a:r>
              <a:rPr lang="pt-BR" b="1" dirty="0" err="1" smtClean="0"/>
              <a:t>hab</a:t>
            </a:r>
            <a:r>
              <a:rPr lang="pt-BR" b="1" dirty="0" smtClean="0"/>
              <a:t>: </a:t>
            </a:r>
            <a:r>
              <a:rPr lang="pt-BR" dirty="0" smtClean="0"/>
              <a:t>1302 (23,4%)</a:t>
            </a:r>
          </a:p>
          <a:p>
            <a:r>
              <a:rPr lang="pt-BR" b="1" dirty="0" smtClean="0"/>
              <a:t>Até 20.000 </a:t>
            </a:r>
            <a:r>
              <a:rPr lang="pt-BR" b="1" dirty="0" err="1" smtClean="0"/>
              <a:t>hab</a:t>
            </a:r>
            <a:r>
              <a:rPr lang="pt-BR" b="1" dirty="0" smtClean="0"/>
              <a:t>: </a:t>
            </a:r>
            <a:r>
              <a:rPr lang="pt-BR" dirty="0" smtClean="0"/>
              <a:t>3915 (70,3%)</a:t>
            </a:r>
          </a:p>
          <a:p>
            <a:r>
              <a:rPr lang="pt-BR" b="1" dirty="0" smtClean="0"/>
              <a:t>Até 50.000 </a:t>
            </a:r>
            <a:r>
              <a:rPr lang="pt-BR" b="1" dirty="0" err="1" smtClean="0"/>
              <a:t>hab</a:t>
            </a:r>
            <a:r>
              <a:rPr lang="pt-BR" b="1" dirty="0" smtClean="0"/>
              <a:t>: </a:t>
            </a:r>
            <a:r>
              <a:rPr lang="pt-BR" dirty="0" smtClean="0"/>
              <a:t>4958 (89%)</a:t>
            </a:r>
          </a:p>
          <a:p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2786058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59"/>
          <p:cNvSpPr>
            <a:spLocks noChangeArrowheads="1"/>
          </p:cNvSpPr>
          <p:nvPr/>
        </p:nvSpPr>
        <p:spPr bwMode="auto">
          <a:xfrm>
            <a:off x="-32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pic>
        <p:nvPicPr>
          <p:cNvPr id="13" name="Imagem 4" descr="ASS_FUNASA_HOR_COL_CURVA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3689" y="6472824"/>
            <a:ext cx="3858905" cy="385200"/>
          </a:xfrm>
          <a:prstGeom prst="rect">
            <a:avLst/>
          </a:prstGeom>
        </p:spPr>
      </p:pic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CaixaDeTexto 9"/>
          <p:cNvSpPr txBox="1"/>
          <p:nvPr/>
        </p:nvSpPr>
        <p:spPr>
          <a:xfrm>
            <a:off x="142875" y="98425"/>
            <a:ext cx="8786843" cy="4767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Percentual dos municípios brasileiros por Região</a:t>
            </a:r>
            <a:endParaRPr lang="pt-BR" sz="2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285784" y="6065641"/>
            <a:ext cx="9144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pt-BR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Gráfico 8"/>
          <p:cNvGraphicFramePr/>
          <p:nvPr/>
        </p:nvGraphicFramePr>
        <p:xfrm>
          <a:off x="1142976" y="1214422"/>
          <a:ext cx="6072230" cy="4233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2786058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CaixaDeTexto 14"/>
          <p:cNvSpPr txBox="1"/>
          <p:nvPr/>
        </p:nvSpPr>
        <p:spPr>
          <a:xfrm>
            <a:off x="571472" y="1643050"/>
            <a:ext cx="807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graphicFrame>
        <p:nvGraphicFramePr>
          <p:cNvPr id="9" name="Gráfico 8"/>
          <p:cNvGraphicFramePr/>
          <p:nvPr/>
        </p:nvGraphicFramePr>
        <p:xfrm>
          <a:off x="642910" y="3775478"/>
          <a:ext cx="7929618" cy="2582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14281" y="298506"/>
            <a:ext cx="87154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pt-BR" sz="2000" b="1" dirty="0" smtClean="0">
                <a:solidFill>
                  <a:srgbClr val="FF0000"/>
                </a:solidFill>
                <a:latin typeface="+mn-lt"/>
                <a:cs typeface="+mn-cs"/>
              </a:rPr>
              <a:t>					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28596" y="6596390"/>
            <a:ext cx="3571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/>
              <a:t>Fonte: IBGE – Censo 2010</a:t>
            </a:r>
            <a:endParaRPr lang="pt-BR" sz="1100" dirty="0"/>
          </a:p>
        </p:txBody>
      </p:sp>
      <p:graphicFrame>
        <p:nvGraphicFramePr>
          <p:cNvPr id="19" name="Gráfico 18"/>
          <p:cNvGraphicFramePr/>
          <p:nvPr/>
        </p:nvGraphicFramePr>
        <p:xfrm>
          <a:off x="357158" y="928671"/>
          <a:ext cx="8072493" cy="2571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CaixaDeTexto 13"/>
          <p:cNvSpPr txBox="1"/>
          <p:nvPr/>
        </p:nvSpPr>
        <p:spPr>
          <a:xfrm>
            <a:off x="142875" y="98425"/>
            <a:ext cx="8786843" cy="4426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Percentual da população Rural e Urbana por porte dos municípios </a:t>
            </a:r>
            <a:endParaRPr lang="pt-BR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3786182" y="843186"/>
            <a:ext cx="1500199" cy="4426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C00000"/>
                </a:solidFill>
              </a:rPr>
              <a:t>Brasil</a:t>
            </a:r>
            <a:endParaRPr lang="pt-BR" sz="2000" dirty="0">
              <a:solidFill>
                <a:srgbClr val="C00000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3428992" y="3629268"/>
            <a:ext cx="2364974" cy="4426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C00000"/>
                </a:solidFill>
              </a:rPr>
              <a:t>Região Nordeste</a:t>
            </a:r>
            <a:endParaRPr lang="pt-BR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-11875" y="2786058"/>
            <a:ext cx="9144000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59"/>
          <p:cNvSpPr>
            <a:spLocks noChangeArrowheads="1"/>
          </p:cNvSpPr>
          <p:nvPr/>
        </p:nvSpPr>
        <p:spPr bwMode="auto">
          <a:xfrm>
            <a:off x="-11907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12" name="Rectangle 59"/>
          <p:cNvSpPr>
            <a:spLocks noChangeArrowheads="1"/>
          </p:cNvSpPr>
          <p:nvPr/>
        </p:nvSpPr>
        <p:spPr bwMode="auto">
          <a:xfrm>
            <a:off x="-32" y="6329948"/>
            <a:ext cx="9143999" cy="3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pic>
        <p:nvPicPr>
          <p:cNvPr id="13" name="Imagem 4" descr="ASS_FUNASA_HOR_COL_CURVA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3689" y="6472824"/>
            <a:ext cx="3858905" cy="385200"/>
          </a:xfrm>
          <a:prstGeom prst="rect">
            <a:avLst/>
          </a:prstGeom>
        </p:spPr>
      </p:pic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CaixaDeTexto 9"/>
          <p:cNvSpPr txBox="1"/>
          <p:nvPr/>
        </p:nvSpPr>
        <p:spPr>
          <a:xfrm>
            <a:off x="142844" y="2857496"/>
            <a:ext cx="8786843" cy="4426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COBERTURA DE SANEAMENTO BÁSICO</a:t>
            </a:r>
            <a:endParaRPr lang="pt-BR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71472" y="1285860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 smtClean="0"/>
          </a:p>
        </p:txBody>
      </p:sp>
      <p:sp>
        <p:nvSpPr>
          <p:cNvPr id="17" name="CaixaDeTexto 16"/>
          <p:cNvSpPr txBox="1"/>
          <p:nvPr/>
        </p:nvSpPr>
        <p:spPr>
          <a:xfrm>
            <a:off x="4714876" y="1214421"/>
            <a:ext cx="4071966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  <a:tab pos="715963" algn="l"/>
              </a:tabLst>
              <a:defRPr/>
            </a:pPr>
            <a:r>
              <a:rPr lang="pt-BR" sz="1600" dirty="0" smtClean="0">
                <a:solidFill>
                  <a:srgbClr val="003300"/>
                </a:solidFill>
              </a:rPr>
              <a:t>  </a:t>
            </a:r>
            <a:endParaRPr lang="pt-BR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9937</TotalTime>
  <Words>1759</Words>
  <Application>Microsoft Office PowerPoint</Application>
  <PresentationFormat>Apresentação na tela (4:3)</PresentationFormat>
  <Paragraphs>317</Paragraphs>
  <Slides>40</Slides>
  <Notes>34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1" baseType="lpstr">
      <vt:lpstr>1_Tema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FUNASA</dc:creator>
  <cp:lastModifiedBy>everaldo.silva</cp:lastModifiedBy>
  <cp:revision>1405</cp:revision>
  <dcterms:created xsi:type="dcterms:W3CDTF">2007-03-30T14:32:51Z</dcterms:created>
  <dcterms:modified xsi:type="dcterms:W3CDTF">2013-09-02T13:18:00Z</dcterms:modified>
</cp:coreProperties>
</file>