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7" r:id="rId18"/>
    <p:sldId id="315" r:id="rId19"/>
    <p:sldId id="272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27BE7-0BB8-4E9C-8A14-24E3BE598644}" type="datetimeFigureOut">
              <a:rPr lang="pt-BR" smtClean="0"/>
              <a:t>17/08/2013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CF83-CC0A-481E-AAB1-05A7E610C0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03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4B2C88-1829-485A-8D06-11BE16056AA5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6BB397-BD56-41DE-B932-9B2CF2F22780}" type="datetimeFigureOut">
              <a:rPr lang="pt-BR" smtClean="0"/>
              <a:t>17/08/2013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88B571-6C7B-421D-9FE1-DE56BA62BE4E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wilames@yahoo.com.b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68761"/>
            <a:ext cx="8820472" cy="216024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ahoma" pitchFamily="34" charset="0"/>
              </a:rPr>
              <a:t>DESAFIOS DA ORGANIZAÇÃO </a:t>
            </a:r>
            <a:r>
              <a:rPr lang="pt-BR" sz="3200" dirty="0" smtClean="0">
                <a:latin typeface="Tahoma" pitchFamily="34" charset="0"/>
              </a:rPr>
              <a:t/>
            </a:r>
            <a:br>
              <a:rPr lang="pt-BR" sz="3200" dirty="0" smtClean="0">
                <a:latin typeface="Tahoma" pitchFamily="34" charset="0"/>
              </a:rPr>
            </a:br>
            <a:r>
              <a:rPr lang="pt-BR" sz="3200" dirty="0" smtClean="0">
                <a:latin typeface="Tahoma" pitchFamily="34" charset="0"/>
              </a:rPr>
              <a:t>DA </a:t>
            </a:r>
            <a:r>
              <a:rPr lang="pt-BR" sz="3200" dirty="0">
                <a:latin typeface="Tahoma" pitchFamily="34" charset="0"/>
              </a:rPr>
              <a:t>SAÚDE NO NORDESTE</a:t>
            </a:r>
            <a:br>
              <a:rPr lang="pt-BR" sz="3200" dirty="0">
                <a:latin typeface="Tahoma" pitchFamily="34" charset="0"/>
              </a:rPr>
            </a:br>
            <a:r>
              <a:rPr lang="pt-BR" sz="3100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Wilames Freire Bezerra</a:t>
            </a:r>
          </a:p>
          <a:p>
            <a:r>
              <a:rPr lang="pt-BR" dirty="0" err="1" smtClean="0"/>
              <a:t>COSEMS-Ce</a:t>
            </a:r>
            <a:endParaRPr lang="pt-BR" dirty="0" smtClean="0"/>
          </a:p>
        </p:txBody>
      </p:sp>
      <p:pic>
        <p:nvPicPr>
          <p:cNvPr id="1026" name="Picture 2" descr="Macintosh HD:Users:janainateles:Desktop:cabeça.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6632"/>
            <a:ext cx="52578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37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 smtClean="0"/>
              <a:t>O FINANCIAMENTO EQÜITATIVO DA SAÚDE</a:t>
            </a:r>
            <a:endParaRPr lang="pt-BR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PAB – ao ser criado foram mantidos valores maiores com base exclusiva na série histórica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O financiamento da média e alta (MAC) NÃO tem critério e se baseia muito na capacidade instalada e no peso político, embora tenha havido redução das diferenças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No Brasil, na atenção básica o financiamento atual é majoritariamente municipal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PAB SUS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3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 smtClean="0"/>
              <a:t>O FINANCIAMENTO EQÜITATIVO DA SAÚDE</a:t>
            </a:r>
            <a:endParaRPr lang="pt-BR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RAB (PAB SUS) = RF + RE + RM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7584" y="2564904"/>
            <a:ext cx="1872208" cy="15696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Igual p todos os municípios brasileiros</a:t>
            </a:r>
            <a:endParaRPr lang="pt-BR" sz="2400" dirty="0"/>
          </a:p>
        </p:txBody>
      </p:sp>
      <p:cxnSp>
        <p:nvCxnSpPr>
          <p:cNvPr id="7" name="Conector de seta reta 6"/>
          <p:cNvCxnSpPr/>
          <p:nvPr/>
        </p:nvCxnSpPr>
        <p:spPr>
          <a:xfrm rot="5400000" flipH="1" flipV="1">
            <a:off x="2483768" y="2204864"/>
            <a:ext cx="720080" cy="576064"/>
          </a:xfrm>
          <a:prstGeom prst="straightConnector1">
            <a:avLst/>
          </a:prstGeom>
          <a:ln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3491880" y="2636912"/>
            <a:ext cx="2304256" cy="15696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Inexistente ou pouco significativo salvo exceções</a:t>
            </a:r>
            <a:endParaRPr lang="pt-BR" sz="2400" dirty="0"/>
          </a:p>
        </p:txBody>
      </p:sp>
      <p:cxnSp>
        <p:nvCxnSpPr>
          <p:cNvPr id="10" name="Conector de seta reta 9"/>
          <p:cNvCxnSpPr/>
          <p:nvPr/>
        </p:nvCxnSpPr>
        <p:spPr>
          <a:xfrm rot="16200000" flipV="1">
            <a:off x="3923928" y="2420888"/>
            <a:ext cx="504056" cy="72008"/>
          </a:xfrm>
          <a:prstGeom prst="straightConnector1">
            <a:avLst/>
          </a:prstGeom>
          <a:ln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012160" y="2276872"/>
            <a:ext cx="2808312" cy="1569660"/>
          </a:xfrm>
          <a:prstGeom prst="rect">
            <a:avLst/>
          </a:prstGeom>
          <a:noFill/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Variável em função da “riqueza circulante” e decisão política</a:t>
            </a:r>
            <a:endParaRPr lang="pt-BR" sz="2400" dirty="0"/>
          </a:p>
        </p:txBody>
      </p:sp>
      <p:cxnSp>
        <p:nvCxnSpPr>
          <p:cNvPr id="13" name="Conector de seta reta 12"/>
          <p:cNvCxnSpPr/>
          <p:nvPr/>
        </p:nvCxnSpPr>
        <p:spPr>
          <a:xfrm rot="10800000">
            <a:off x="5220072" y="2060848"/>
            <a:ext cx="1296144" cy="216024"/>
          </a:xfrm>
          <a:prstGeom prst="straightConnector1">
            <a:avLst/>
          </a:prstGeom>
          <a:ln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827584" y="458112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Resultado: quem mais precisa, tem menos recursos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3690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378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 smtClean="0"/>
              <a:t>O FINANCIAMENTO EQÜITATIVO DA SAÚDE</a:t>
            </a:r>
            <a:endParaRPr lang="pt-BR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Quádrupla injustiça: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Nordeste: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Precisa mais (maior carga de doenças, piores indicadores sociais)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Tem menos recursos próprios (indicadores econômicos)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Tem menor proporção de população com plano de saúde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Recebe menos (MAC)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198200"/>
            <a:ext cx="87137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 smtClean="0"/>
              <a:t>OUTRAS PECULIARIDADES DO NORDESTE</a:t>
            </a:r>
            <a:endParaRPr lang="pt-BR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Baixa cobertura de saneamento básico, sobretudo esgotamento sanitário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Clima (semi-árido), secas, solo raso, concentração de renda e patrimônio 		migração p médias e grandes cidades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Profissionais e Serviços de saúde especializados concentrados em grandes centros (dois ou três por estados)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Vazios demográficos e população c parte da população dispersa em pequenos municípios e maior parte concentrada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2123728" y="3645024"/>
            <a:ext cx="864096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2492896"/>
            <a:ext cx="46440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pt-BR" sz="2400" b="1" dirty="0" smtClean="0"/>
              <a:t>OUTRAS PECULIARIDADES</a:t>
            </a:r>
          </a:p>
          <a:p>
            <a:pPr lvl="0"/>
            <a:r>
              <a:rPr lang="pt-BR" sz="2400" b="1" dirty="0" smtClean="0"/>
              <a:t> DO NORDESTE</a:t>
            </a:r>
            <a:endParaRPr lang="pt-BR" sz="2400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5031" y="764704"/>
            <a:ext cx="4868969" cy="5788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15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line\Pictures\miser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96752"/>
            <a:ext cx="3312367" cy="2362497"/>
          </a:xfrm>
          <a:prstGeom prst="rect">
            <a:avLst/>
          </a:prstGeom>
          <a:noFill/>
        </p:spPr>
      </p:pic>
      <p:pic>
        <p:nvPicPr>
          <p:cNvPr id="3" name="Picture 3" descr="C:\Users\Aline\Pictures\patativa-do-assare-ro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56792"/>
            <a:ext cx="3240360" cy="3447871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4139952" y="364502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Agora pensando </a:t>
            </a:r>
            <a:br>
              <a:rPr lang="pt-BR" dirty="0" smtClean="0"/>
            </a:br>
            <a:r>
              <a:rPr lang="pt-BR" dirty="0" smtClean="0"/>
              <a:t>Ele segue outra tria </a:t>
            </a:r>
            <a:br>
              <a:rPr lang="pt-BR" dirty="0" smtClean="0"/>
            </a:br>
            <a:r>
              <a:rPr lang="pt-BR" dirty="0" smtClean="0"/>
              <a:t>Chamando a </a:t>
            </a:r>
            <a:r>
              <a:rPr lang="pt-BR" dirty="0" err="1" smtClean="0"/>
              <a:t>famia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Começa a dizer </a:t>
            </a:r>
            <a:br>
              <a:rPr lang="pt-BR" dirty="0" smtClean="0"/>
            </a:br>
            <a:r>
              <a:rPr lang="pt-BR" dirty="0" smtClean="0"/>
              <a:t>Meu Deus, meu Deus </a:t>
            </a:r>
            <a:br>
              <a:rPr lang="pt-BR" dirty="0" smtClean="0"/>
            </a:br>
            <a:r>
              <a:rPr lang="pt-BR" dirty="0" smtClean="0"/>
              <a:t>Eu vendo meu burro </a:t>
            </a:r>
            <a:br>
              <a:rPr lang="pt-BR" dirty="0" smtClean="0"/>
            </a:br>
            <a:r>
              <a:rPr lang="pt-BR" dirty="0" smtClean="0"/>
              <a:t>Meu jegue e o cavalo </a:t>
            </a:r>
            <a:br>
              <a:rPr lang="pt-BR" dirty="0" smtClean="0"/>
            </a:br>
            <a:r>
              <a:rPr lang="pt-BR" dirty="0" smtClean="0"/>
              <a:t>Nós vamos a São Paulo </a:t>
            </a:r>
            <a:br>
              <a:rPr lang="pt-BR" dirty="0" smtClean="0"/>
            </a:br>
            <a:r>
              <a:rPr lang="pt-BR" dirty="0" smtClean="0"/>
              <a:t>Viver ou morrer 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PATATIVA DO ASSARÉ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1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Corrigir pelo índice de correção pela inflação elevando o PAB de R$ 18,00 para R$ 39,00 per capta</a:t>
            </a:r>
            <a:r>
              <a:rPr lang="pt-BR" dirty="0" smtClean="0"/>
              <a:t>.</a:t>
            </a:r>
          </a:p>
          <a:p>
            <a:pPr marL="109728" indent="0" algn="just">
              <a:buNone/>
            </a:pPr>
            <a:endParaRPr lang="pt-BR" dirty="0"/>
          </a:p>
          <a:p>
            <a:pPr algn="just"/>
            <a:r>
              <a:rPr lang="pt-BR" dirty="0"/>
              <a:t>O Nordeste necessita de um PAB FIXO DIFERENCIADO, por ser uma região onde se concentra maior ocorrência de doenças, menor expectativa de vida, menor IDH, e menor capacidade de arrecadação do País</a:t>
            </a:r>
            <a:r>
              <a:rPr lang="pt-BR" dirty="0" smtClean="0"/>
              <a:t>.</a:t>
            </a:r>
          </a:p>
          <a:p>
            <a:pPr marL="109728" indent="0" algn="just">
              <a:buNone/>
            </a:pPr>
            <a:endParaRPr lang="pt-BR" dirty="0"/>
          </a:p>
          <a:p>
            <a:pPr algn="just"/>
            <a:r>
              <a:rPr lang="pt-BR" dirty="0"/>
              <a:t>Criar Incentivos Diferenciados, de acordo com novas  modalidades de equipe saúde da família 40hs, Equipe SF com médico 20hs/sem e Equipe Mínima Sem Médico</a:t>
            </a:r>
            <a:r>
              <a:rPr lang="pt-BR" dirty="0" smtClean="0"/>
              <a:t>.</a:t>
            </a:r>
          </a:p>
          <a:p>
            <a:pPr marL="109728" indent="0" algn="just">
              <a:buNone/>
            </a:pPr>
            <a:endParaRPr lang="pt-BR" dirty="0"/>
          </a:p>
          <a:p>
            <a:pPr algn="just"/>
            <a:r>
              <a:rPr lang="pt-BR" dirty="0"/>
              <a:t>Fortalecer os COSEMS para o enfrentamento do processo crescente de Judicialização da Saúde</a:t>
            </a:r>
          </a:p>
          <a:p>
            <a:pPr algn="just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dirty="0"/>
              <a:t>SÍNTESE TEMÁTICA DA REUNIÃO DOS PRESIDENTES DOS COSEMS NE.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0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/>
          <a:lstStyle/>
          <a:p>
            <a:pPr algn="just"/>
            <a:r>
              <a:rPr lang="pt-BR" dirty="0" smtClean="0"/>
              <a:t>Aumento equitativo do PAB </a:t>
            </a:r>
            <a:r>
              <a:rPr lang="pt-BR" dirty="0"/>
              <a:t>FIXO (Portaria </a:t>
            </a:r>
            <a:r>
              <a:rPr lang="pt-BR" dirty="0" smtClean="0"/>
              <a:t>1.409/2013)</a:t>
            </a:r>
          </a:p>
          <a:p>
            <a:pPr algn="just"/>
            <a:r>
              <a:rPr lang="pt-BR" dirty="0" smtClean="0"/>
              <a:t>Incorporação dos </a:t>
            </a:r>
            <a:r>
              <a:rPr lang="pt-BR" dirty="0"/>
              <a:t>recursos financeiros destinados ao financiamento da estratégia Compensação de Especificidades Regionais CER à parte fixa do Piso de Atenção Básica (PAB </a:t>
            </a:r>
            <a:r>
              <a:rPr lang="pt-BR" dirty="0" smtClean="0"/>
              <a:t>Fixo)</a:t>
            </a:r>
            <a:r>
              <a:rPr lang="pt-BR" dirty="0"/>
              <a:t> </a:t>
            </a:r>
            <a:r>
              <a:rPr lang="pt-BR" dirty="0" smtClean="0"/>
              <a:t>(Portaria 1.408/2013) 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CONQUISTAS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509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8"/>
          <p:cNvSpPr>
            <a:spLocks noGrp="1"/>
          </p:cNvSpPr>
          <p:nvPr>
            <p:ph idx="1"/>
          </p:nvPr>
        </p:nvSpPr>
        <p:spPr>
          <a:xfrm>
            <a:off x="571500" y="4071938"/>
            <a:ext cx="8229600" cy="2357437"/>
          </a:xfrm>
        </p:spPr>
        <p:txBody>
          <a:bodyPr/>
          <a:lstStyle/>
          <a:p>
            <a:pPr>
              <a:buFontTx/>
              <a:buNone/>
            </a:pPr>
            <a:r>
              <a:rPr lang="pt-BR" dirty="0" smtClean="0"/>
              <a:t>“Há os que se queixam do vento, os que esperam que ele mude. E há os que procuram ajustar as velas” </a:t>
            </a:r>
          </a:p>
          <a:p>
            <a:pPr>
              <a:buFontTx/>
              <a:buNone/>
            </a:pPr>
            <a:r>
              <a:rPr lang="pt-BR" dirty="0" smtClean="0"/>
              <a:t>						William G Ward</a:t>
            </a:r>
          </a:p>
          <a:p>
            <a:pPr>
              <a:buFontTx/>
              <a:buNone/>
            </a:pPr>
            <a:endParaRPr lang="pt-BR" dirty="0" smtClean="0"/>
          </a:p>
        </p:txBody>
      </p:sp>
      <p:pic>
        <p:nvPicPr>
          <p:cNvPr id="17411" name="Picture 5" descr="C:\Users\Alex\Pictures\RicardoBeliel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476250"/>
            <a:ext cx="50387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6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4" y="107979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t-BR" sz="4000" dirty="0" smtClean="0"/>
              <a:t>OBRIGADO!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3600" dirty="0" smtClean="0"/>
              <a:t>Wilames Freire Bezerra</a:t>
            </a:r>
          </a:p>
          <a:p>
            <a:pPr algn="ctr">
              <a:buNone/>
            </a:pPr>
            <a:r>
              <a:rPr lang="pt-BR" sz="2400" dirty="0" smtClean="0">
                <a:hlinkClick r:id="rId2"/>
              </a:rPr>
              <a:t>wilames@yahoo.com.br</a:t>
            </a:r>
            <a:endParaRPr lang="pt-BR" sz="2400" dirty="0" smtClean="0"/>
          </a:p>
          <a:p>
            <a:pPr algn="ctr">
              <a:buNone/>
            </a:pPr>
            <a:r>
              <a:rPr lang="pt-BR" sz="2400" dirty="0" smtClean="0"/>
              <a:t>85 3101.5436</a:t>
            </a:r>
            <a:endParaRPr lang="pt-BR" sz="2400" dirty="0"/>
          </a:p>
        </p:txBody>
      </p:sp>
      <p:pic>
        <p:nvPicPr>
          <p:cNvPr id="6146" name="Picture 2" descr="COSEMS/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805264"/>
            <a:ext cx="4533900" cy="828676"/>
          </a:xfrm>
          <a:prstGeom prst="rect">
            <a:avLst/>
          </a:prstGeom>
          <a:noFill/>
        </p:spPr>
      </p:pic>
      <p:pic>
        <p:nvPicPr>
          <p:cNvPr id="5" name="Picture 2" descr="COSEMS/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260648"/>
            <a:ext cx="895350" cy="163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35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87137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/>
              <a:t>IGUALDADE E </a:t>
            </a:r>
            <a:r>
              <a:rPr lang="pt-BR" sz="2400" b="1" dirty="0" smtClean="0"/>
              <a:t>EQUIDADE</a:t>
            </a:r>
          </a:p>
          <a:p>
            <a:pPr lvl="0"/>
            <a:r>
              <a:rPr lang="pt-BR" sz="2400" b="1" dirty="0" smtClean="0"/>
              <a:t>Constituição: </a:t>
            </a:r>
          </a:p>
          <a:p>
            <a:pPr lvl="0" algn="ctr"/>
            <a:r>
              <a:rPr lang="pt-BR" sz="2400" b="1" dirty="0" smtClean="0"/>
              <a:t>Preâmbulo</a:t>
            </a:r>
            <a:endParaRPr lang="pt-BR" sz="2400" dirty="0"/>
          </a:p>
          <a:p>
            <a:pPr algn="just"/>
            <a:r>
              <a:rPr lang="pt-BR" sz="2400" dirty="0" smtClean="0"/>
              <a:t>...instituir </a:t>
            </a:r>
            <a:r>
              <a:rPr lang="pt-BR" sz="2400" dirty="0"/>
              <a:t>um </a:t>
            </a:r>
            <a:r>
              <a:rPr lang="pt-BR" sz="2400" dirty="0" smtClean="0"/>
              <a:t>Estado </a:t>
            </a:r>
            <a:r>
              <a:rPr lang="pt-BR" sz="2400" dirty="0"/>
              <a:t>Democrático, destinado a assegurar o exercício dos </a:t>
            </a:r>
            <a:r>
              <a:rPr lang="pt-BR" sz="2400" u="sng" dirty="0"/>
              <a:t>direitos sociais e individuais</a:t>
            </a:r>
            <a:r>
              <a:rPr lang="pt-BR" sz="2400" dirty="0"/>
              <a:t>, a liberdade, a segurança, o bem-estar, o desenvolvimento, </a:t>
            </a:r>
            <a:r>
              <a:rPr lang="pt-BR" sz="2400" b="1" dirty="0"/>
              <a:t>a igualdade </a:t>
            </a:r>
            <a:r>
              <a:rPr lang="pt-BR" sz="2400" dirty="0"/>
              <a:t>e a </a:t>
            </a:r>
            <a:r>
              <a:rPr lang="pt-BR" sz="2400" dirty="0" smtClean="0"/>
              <a:t>justiça</a:t>
            </a:r>
            <a:r>
              <a:rPr lang="pt-BR" sz="2400" dirty="0"/>
              <a:t> </a:t>
            </a:r>
            <a:r>
              <a:rPr lang="pt-BR" sz="2400" dirty="0" smtClean="0"/>
              <a:t>como </a:t>
            </a:r>
            <a:r>
              <a:rPr lang="pt-BR" sz="2400" dirty="0"/>
              <a:t>valores supremos de uma sociedade fraterna, pluralista e sem </a:t>
            </a:r>
            <a:r>
              <a:rPr lang="pt-BR" sz="2400" dirty="0" smtClean="0"/>
              <a:t>preconceitos.</a:t>
            </a:r>
            <a:endParaRPr lang="pt-BR" sz="2400" dirty="0"/>
          </a:p>
          <a:p>
            <a:pPr marL="2171700" lvl="4" indent="-342900"/>
            <a:endParaRPr lang="pt-BR" sz="2400" b="1" i="1" dirty="0"/>
          </a:p>
          <a:p>
            <a:pPr marL="1257300" lvl="2" indent="-342900"/>
            <a:endParaRPr lang="pt-BR" b="1" i="1" dirty="0"/>
          </a:p>
          <a:p>
            <a:pPr marL="342900" indent="-342900"/>
            <a:endParaRPr lang="pt-BR" b="1" dirty="0"/>
          </a:p>
          <a:p>
            <a:pPr marL="342900" indent="-342900"/>
            <a:endParaRPr lang="pt-BR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87137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/>
              <a:t>IGUALDADE E EQUIDADE</a:t>
            </a:r>
            <a:endParaRPr lang="pt-BR" sz="2400" dirty="0"/>
          </a:p>
          <a:p>
            <a:r>
              <a:rPr lang="pt-BR" sz="2400" dirty="0" smtClean="0"/>
              <a:t>O Art. 196: </a:t>
            </a:r>
          </a:p>
          <a:p>
            <a:r>
              <a:rPr lang="pt-BR" sz="2400" dirty="0"/>
              <a:t>A saúde é </a:t>
            </a:r>
            <a:r>
              <a:rPr lang="pt-BR" sz="2400" u="sng" dirty="0"/>
              <a:t>direito de todos e dever do </a:t>
            </a:r>
            <a:r>
              <a:rPr lang="pt-BR" sz="2400" u="sng" dirty="0" smtClean="0"/>
              <a:t>Estado</a:t>
            </a:r>
          </a:p>
          <a:p>
            <a:endParaRPr lang="pt-BR" sz="2400" dirty="0" smtClean="0"/>
          </a:p>
          <a:p>
            <a:r>
              <a:rPr lang="pt-BR" sz="2400" dirty="0"/>
              <a:t>garantido mediante </a:t>
            </a:r>
            <a:r>
              <a:rPr lang="pt-BR" sz="2400" u="sng" dirty="0"/>
              <a:t>políticas sociais e econômicas </a:t>
            </a:r>
            <a:r>
              <a:rPr lang="pt-BR" sz="2400" dirty="0"/>
              <a:t>que visem à </a:t>
            </a:r>
            <a:r>
              <a:rPr lang="pt-BR" sz="2400" u="sng" dirty="0"/>
              <a:t>redução do risco de doença </a:t>
            </a:r>
            <a:r>
              <a:rPr lang="pt-BR" sz="2400" dirty="0"/>
              <a:t>e de outros </a:t>
            </a:r>
            <a:r>
              <a:rPr lang="pt-BR" sz="2400" dirty="0" smtClean="0"/>
              <a:t>agravos</a:t>
            </a:r>
          </a:p>
          <a:p>
            <a:endParaRPr lang="pt-BR" sz="2400" dirty="0" smtClean="0"/>
          </a:p>
          <a:p>
            <a:r>
              <a:rPr lang="pt-BR" sz="2400" dirty="0"/>
              <a:t>e ao </a:t>
            </a:r>
            <a:r>
              <a:rPr lang="pt-BR" sz="2400" u="sng" dirty="0"/>
              <a:t>acesso universal e igualitário </a:t>
            </a:r>
            <a:r>
              <a:rPr lang="pt-BR" sz="2400" dirty="0"/>
              <a:t>às ações e serviços para sua promoção, proteção e </a:t>
            </a:r>
            <a:r>
              <a:rPr lang="pt-BR" sz="2400" dirty="0" smtClean="0"/>
              <a:t>recuperação.</a:t>
            </a:r>
          </a:p>
          <a:p>
            <a:endParaRPr lang="pt-BR" sz="2400" dirty="0" smtClean="0"/>
          </a:p>
          <a:p>
            <a:r>
              <a:rPr lang="pt-BR" sz="2400" dirty="0" smtClean="0"/>
              <a:t>Principio: </a:t>
            </a:r>
            <a:r>
              <a:rPr lang="pt-BR" sz="2400" b="1" dirty="0" smtClean="0"/>
              <a:t>todos </a:t>
            </a:r>
            <a:r>
              <a:rPr lang="pt-BR" sz="2400" b="1" dirty="0"/>
              <a:t>são iguais perante a lei</a:t>
            </a:r>
            <a:r>
              <a:rPr lang="pt-BR" sz="2400" dirty="0" smtClean="0"/>
              <a:t>. Art. 5 CF </a:t>
            </a:r>
          </a:p>
          <a:p>
            <a:r>
              <a:rPr lang="pt-BR" sz="2400" dirty="0" smtClean="0"/>
              <a:t>.</a:t>
            </a:r>
            <a:endParaRPr lang="pt-BR" sz="2400" dirty="0"/>
          </a:p>
          <a:p>
            <a:pPr marL="2171700" lvl="4" indent="-342900"/>
            <a:endParaRPr lang="pt-BR" sz="2400" b="1" i="1" dirty="0"/>
          </a:p>
          <a:p>
            <a:pPr marL="1257300" lvl="2" indent="-342900"/>
            <a:endParaRPr lang="pt-BR" b="1" i="1" dirty="0"/>
          </a:p>
          <a:p>
            <a:pPr marL="342900" indent="-342900"/>
            <a:endParaRPr lang="pt-BR" b="1" dirty="0"/>
          </a:p>
          <a:p>
            <a:pPr marL="342900" indent="-342900"/>
            <a:endParaRPr lang="pt-BR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6343" y="1268760"/>
            <a:ext cx="871378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/>
              <a:t>IGUALDADE E EQUIDADE</a:t>
            </a:r>
            <a:endParaRPr lang="pt-BR" sz="2400" dirty="0"/>
          </a:p>
          <a:p>
            <a:r>
              <a:rPr lang="pt-BR" sz="2400" dirty="0" smtClean="0"/>
              <a:t>Um pouco de história</a:t>
            </a:r>
            <a:r>
              <a:rPr lang="pt-BR" sz="2400" dirty="0"/>
              <a:t>, </a:t>
            </a:r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2400" dirty="0"/>
              <a:t>à época da constituinte, cidadãos de várias </a:t>
            </a:r>
            <a:r>
              <a:rPr lang="pt-BR" sz="2400" dirty="0" smtClean="0"/>
              <a:t>categorias</a:t>
            </a:r>
            <a:endParaRPr lang="pt-BR" sz="2400" dirty="0"/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Pessoas que podiam pagar serviços privados de saúde;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Trabalhadores formais com acesso aos serviços do INAMPS;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Trabalhadores rurais com acesso a poucos serviços conveniados com o FUNRURAL;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Indigentes, ou aqueles q nada tinham e eram atendidos nos serviços municipais e estaduais e objeto de caridade no setor de indigentes das Santas Casas</a:t>
            </a:r>
            <a:r>
              <a:rPr lang="pt-BR" sz="2400" dirty="0" smtClean="0"/>
              <a:t>.</a:t>
            </a:r>
            <a:endParaRPr lang="pt-BR" sz="2400" dirty="0"/>
          </a:p>
          <a:p>
            <a:pPr marL="2171700" lvl="4" indent="-342900"/>
            <a:endParaRPr lang="pt-BR" sz="2400" b="1" i="1" dirty="0"/>
          </a:p>
          <a:p>
            <a:pPr marL="1257300" lvl="2" indent="-342900"/>
            <a:endParaRPr lang="pt-BR" b="1" i="1" dirty="0"/>
          </a:p>
          <a:p>
            <a:pPr marL="342900" indent="-342900"/>
            <a:endParaRPr lang="pt-BR" b="1" dirty="0"/>
          </a:p>
          <a:p>
            <a:pPr marL="342900" indent="-342900"/>
            <a:endParaRPr lang="pt-BR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9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378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/>
              <a:t>IGUALDADE E EQUIDADE</a:t>
            </a:r>
            <a:endParaRPr lang="pt-BR" sz="2400" dirty="0"/>
          </a:p>
          <a:p>
            <a:r>
              <a:rPr lang="pt-BR" sz="2400" dirty="0" smtClean="0"/>
              <a:t>Hoje:</a:t>
            </a:r>
            <a:endParaRPr lang="pt-BR" sz="2400" dirty="0"/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Pessoas que </a:t>
            </a:r>
            <a:r>
              <a:rPr lang="pt-BR" sz="2400" dirty="0" smtClean="0"/>
              <a:t>podem </a:t>
            </a:r>
            <a:r>
              <a:rPr lang="pt-BR" sz="2400" dirty="0"/>
              <a:t>pagar serviços privados de </a:t>
            </a:r>
            <a:r>
              <a:rPr lang="pt-BR" sz="2400" dirty="0" smtClean="0"/>
              <a:t>saúde (subsidiado pelo desconto no imposto de renda);</a:t>
            </a:r>
            <a:endParaRPr lang="pt-BR" sz="2400" dirty="0"/>
          </a:p>
          <a:p>
            <a:pPr marL="457200" lvl="0" indent="-457200">
              <a:buFont typeface="+mj-lt"/>
              <a:buAutoNum type="arabicPeriod"/>
            </a:pPr>
            <a:r>
              <a:rPr lang="pt-BR" sz="2400" dirty="0" smtClean="0"/>
              <a:t>Pessoas que pagam planos de saúde (subsidiado pelo desconto no imposto de renda);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2400" dirty="0" smtClean="0"/>
              <a:t>Individuais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2400" dirty="0" smtClean="0"/>
              <a:t>Coletivos</a:t>
            </a:r>
            <a:endParaRPr lang="pt-BR" sz="2400" dirty="0"/>
          </a:p>
          <a:p>
            <a:pPr marL="457200" lvl="0" indent="-457200">
              <a:buFont typeface="+mj-lt"/>
              <a:buAutoNum type="arabicPeriod"/>
            </a:pPr>
            <a:r>
              <a:rPr lang="pt-BR" sz="2400" dirty="0" smtClean="0"/>
              <a:t>Usuários do SUS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2400" dirty="0" smtClean="0"/>
              <a:t>Residentes em área rural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2400" dirty="0" smtClean="0"/>
              <a:t>Residentes em pequenos municípios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pt-BR" sz="2400" dirty="0" smtClean="0"/>
              <a:t>Residentes em municípios de médio e grande porte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2400" dirty="0" smtClean="0"/>
              <a:t>Em favelas ou periferias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2400" dirty="0" smtClean="0"/>
              <a:t>Em áreas centrais ou bairros de classe média</a:t>
            </a:r>
            <a:endParaRPr lang="pt-BR" sz="2400" dirty="0"/>
          </a:p>
          <a:p>
            <a:pPr marL="1714500" lvl="3" indent="-342900"/>
            <a:endParaRPr lang="pt-BR" b="1" i="1" dirty="0"/>
          </a:p>
          <a:p>
            <a:pPr marL="342900" indent="-342900"/>
            <a:endParaRPr lang="pt-BR" b="1" dirty="0"/>
          </a:p>
          <a:p>
            <a:pPr marL="342900" indent="-342900"/>
            <a:endParaRPr lang="pt-BR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37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/>
              <a:t>IGUALDADE E </a:t>
            </a:r>
            <a:r>
              <a:rPr lang="pt-BR" sz="2400" b="1" dirty="0" smtClean="0"/>
              <a:t>EQUIDADE</a:t>
            </a:r>
          </a:p>
          <a:p>
            <a:pPr lvl="0" algn="ctr"/>
            <a:endParaRPr lang="pt-BR" sz="2400" dirty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Brasil como </a:t>
            </a:r>
            <a:r>
              <a:rPr lang="pt-BR" sz="2400" dirty="0" err="1" smtClean="0"/>
              <a:t>Belíndia</a:t>
            </a: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/>
              <a:t>A igualdade não </a:t>
            </a:r>
            <a:r>
              <a:rPr lang="pt-BR" sz="2400" dirty="0" smtClean="0"/>
              <a:t>como ponto </a:t>
            </a:r>
            <a:r>
              <a:rPr lang="pt-BR" sz="2400" dirty="0"/>
              <a:t>de partida, </a:t>
            </a:r>
            <a:r>
              <a:rPr lang="pt-BR" sz="2400" dirty="0" smtClean="0"/>
              <a:t>mas </a:t>
            </a:r>
            <a:r>
              <a:rPr lang="pt-BR" sz="2400" dirty="0"/>
              <a:t>ponto de </a:t>
            </a:r>
            <a:r>
              <a:rPr lang="pt-BR" sz="2400" dirty="0" smtClean="0"/>
              <a:t>chegada.</a:t>
            </a:r>
          </a:p>
          <a:p>
            <a:endParaRPr lang="pt-BR" sz="2400" b="1" i="1" dirty="0" smtClean="0"/>
          </a:p>
          <a:p>
            <a:pPr>
              <a:buFont typeface="Arial" pitchFamily="34" charset="0"/>
              <a:buChar char="•"/>
            </a:pPr>
            <a:r>
              <a:rPr lang="pt-BR" sz="2400" b="1" i="1" dirty="0" smtClean="0"/>
              <a:t> </a:t>
            </a:r>
            <a:r>
              <a:rPr lang="pt-BR" sz="2400" dirty="0"/>
              <a:t>A equidade </a:t>
            </a:r>
            <a:r>
              <a:rPr lang="pt-BR" sz="2400" dirty="0" smtClean="0"/>
              <a:t>como condição </a:t>
            </a:r>
            <a:r>
              <a:rPr lang="pt-BR" sz="2400" i="1" dirty="0" err="1"/>
              <a:t>sine</a:t>
            </a:r>
            <a:r>
              <a:rPr lang="pt-BR" sz="2400" i="1" dirty="0"/>
              <a:t> </a:t>
            </a:r>
            <a:r>
              <a:rPr lang="pt-BR" sz="2400" i="1" dirty="0" err="1"/>
              <a:t>qua</a:t>
            </a:r>
            <a:r>
              <a:rPr lang="pt-BR" sz="2400" i="1" dirty="0"/>
              <a:t> </a:t>
            </a:r>
            <a:r>
              <a:rPr lang="pt-BR" sz="2400" i="1" dirty="0" err="1"/>
              <a:t>non</a:t>
            </a:r>
            <a:r>
              <a:rPr lang="pt-BR" sz="2400" dirty="0"/>
              <a:t> para alcançar a igualdade. Sem equidade, sem reconhecer a desigualdade, sem dar-lhe um tratamento adequado, a igualdade é letra morta, é ficção e não será atingida</a:t>
            </a:r>
            <a:r>
              <a:rPr lang="pt-BR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Equidade é tratar desigualmente os desiguais</a:t>
            </a:r>
            <a:endParaRPr lang="pt-BR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378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 smtClean="0"/>
              <a:t>DESIGUALDADES REGIONAIS</a:t>
            </a:r>
            <a:endParaRPr lang="pt-BR" sz="2400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400" dirty="0" smtClean="0"/>
              <a:t> Porto Alegre X Fortaleza – Expectativa de vida ao nascer</a:t>
            </a:r>
          </a:p>
          <a:p>
            <a:r>
              <a:rPr lang="pt-PT" sz="2400" dirty="0"/>
              <a:t>Art. 3º Constituem objetivos fundamentais da República Federativa do Brasil:</a:t>
            </a:r>
            <a:endParaRPr lang="pt-BR" sz="2400" dirty="0"/>
          </a:p>
          <a:p>
            <a:r>
              <a:rPr lang="pt-PT" sz="2400" dirty="0"/>
              <a:t>        I - construir uma sociedade livre, justa e solidária;</a:t>
            </a:r>
            <a:endParaRPr lang="pt-BR" sz="2400" dirty="0"/>
          </a:p>
          <a:p>
            <a:r>
              <a:rPr lang="pt-PT" sz="2400" dirty="0"/>
              <a:t>        II - garantir o desenvolvimento nacional;</a:t>
            </a:r>
            <a:endParaRPr lang="pt-BR" sz="2400" dirty="0"/>
          </a:p>
          <a:p>
            <a:r>
              <a:rPr lang="pt-PT" sz="2400" dirty="0"/>
              <a:t>        III - erradicar a pobreza e a marginalização e </a:t>
            </a:r>
            <a:r>
              <a:rPr lang="pt-PT" sz="2400" u="sng" dirty="0"/>
              <a:t>reduzir as desigualdades sociais e regionais</a:t>
            </a:r>
            <a:r>
              <a:rPr lang="pt-PT" sz="2400" dirty="0"/>
              <a:t>;</a:t>
            </a:r>
            <a:endParaRPr lang="pt-BR" sz="2400" dirty="0"/>
          </a:p>
          <a:p>
            <a:r>
              <a:rPr lang="pt-PT" sz="2400" dirty="0"/>
              <a:t>        IV - promover o bem de todos, sem preconceitos de origem, raça, sexo, cor, idade e quaisquer outras formas de discriminação. </a:t>
            </a:r>
            <a:endParaRPr lang="pt-BR" sz="2400" b="1" dirty="0"/>
          </a:p>
          <a:p>
            <a:pPr marL="342900" indent="-342900"/>
            <a:endParaRPr lang="pt-BR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340768"/>
            <a:ext cx="871378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/>
              <a:t>DESIGUALDADES REGIONAIS</a:t>
            </a:r>
            <a:endParaRPr lang="pt-BR" sz="2400" dirty="0"/>
          </a:p>
          <a:p>
            <a:pPr algn="ctr"/>
            <a:r>
              <a:rPr lang="pt-BR" sz="2400" dirty="0" smtClean="0"/>
              <a:t> </a:t>
            </a:r>
            <a:r>
              <a:rPr lang="pt-BR" b="1" dirty="0"/>
              <a:t>Distribuição de indicadores por </a:t>
            </a:r>
            <a:r>
              <a:rPr lang="pt-BR" b="1" dirty="0" smtClean="0"/>
              <a:t>região</a:t>
            </a:r>
          </a:p>
          <a:p>
            <a:pPr algn="ctr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r>
              <a:rPr lang="pt-BR" sz="1400" dirty="0" smtClean="0"/>
              <a:t>Fontes</a:t>
            </a:r>
            <a:r>
              <a:rPr lang="pt-BR" sz="1400" dirty="0"/>
              <a:t>: 1. IBGE; 2. PNAD; 3. MS/SVS/SIM/SINASC</a:t>
            </a:r>
          </a:p>
          <a:p>
            <a:pPr>
              <a:lnSpc>
                <a:spcPct val="200000"/>
              </a:lnSpc>
            </a:pPr>
            <a:endParaRPr lang="pt-BR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2132856"/>
          <a:ext cx="8064896" cy="406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547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/>
                          <a:ea typeface="Times New Roman"/>
                          <a:cs typeface="Calibri"/>
                        </a:rPr>
                        <a:t>Região</a:t>
                      </a:r>
                      <a:endParaRPr lang="pt-B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PIB Per Capita</a:t>
                      </a:r>
                      <a:r>
                        <a:rPr lang="pt-BR" sz="1800" b="1" baseline="30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Tx Analfabetismo</a:t>
                      </a:r>
                      <a:r>
                        <a:rPr lang="pt-BR" sz="1800" b="1" baseline="30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Tx Mortalidade Infantil</a:t>
                      </a:r>
                      <a:r>
                        <a:rPr lang="pt-BR" sz="1800" b="1" baseline="300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3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Região Norte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Times New Roman"/>
                          <a:cs typeface="Calibri"/>
                        </a:rPr>
                        <a:t>8.706,43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10,73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22,1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Região Nordeste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6.663,58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Times New Roman"/>
                          <a:cs typeface="Calibri"/>
                        </a:rPr>
                        <a:t>19,41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28,7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Região Sudeste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Times New Roman"/>
                          <a:cs typeface="Calibri"/>
                        </a:rPr>
                        <a:t>18.615,63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Times New Roman"/>
                          <a:cs typeface="Calibri"/>
                        </a:rPr>
                        <a:t>5,81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14,6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Região Sul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16.020,11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Times New Roman"/>
                          <a:cs typeface="Calibri"/>
                        </a:rPr>
                        <a:t>5,45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12,9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Região Centro-Oeste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Verdana"/>
                          <a:ea typeface="Times New Roman"/>
                          <a:cs typeface="Calibri"/>
                        </a:rPr>
                        <a:t>17.457,89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Times New Roman"/>
                          <a:cs typeface="Calibri"/>
                        </a:rPr>
                        <a:t>8,18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Verdana"/>
                          <a:ea typeface="Times New Roman"/>
                          <a:cs typeface="Calibri"/>
                        </a:rPr>
                        <a:t>16,5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Verdana"/>
                          <a:ea typeface="Times New Roman"/>
                          <a:cs typeface="Calibri"/>
                        </a:rPr>
                        <a:t>TOTAL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Verdana"/>
                          <a:ea typeface="Times New Roman"/>
                          <a:cs typeface="Calibri"/>
                        </a:rPr>
                        <a:t>14.056,27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Verdana"/>
                          <a:ea typeface="Times New Roman"/>
                          <a:cs typeface="Calibri"/>
                        </a:rPr>
                        <a:t>9,96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Verdana"/>
                          <a:ea typeface="Times New Roman"/>
                          <a:cs typeface="Calibri"/>
                        </a:rPr>
                        <a:t>20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55875" y="260350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latin typeface="Calibri" pitchFamily="34" charset="0"/>
              </a:rPr>
              <a:t>METODOLOGIA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71378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pt-BR" sz="2400" b="1" dirty="0" smtClean="0"/>
              <a:t>O FINANCIAMENTO EQÜITATIVO DA SAÚDE</a:t>
            </a:r>
            <a:endParaRPr lang="pt-BR" sz="24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400" dirty="0" smtClean="0"/>
              <a:t> Fórmulas de alocação eqüitativa de recursos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pt-BR" sz="2000" dirty="0" smtClean="0"/>
              <a:t> Inglaterra, Bangladesh, Canadá,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Mais recursos para quem tem maior risco de adoecer e morrer (taxa de analfabetismo, razão de mortalidade proporcional, </a:t>
            </a:r>
            <a:r>
              <a:rPr lang="pt-BR" sz="2400" dirty="0" err="1" smtClean="0"/>
              <a:t>etc</a:t>
            </a:r>
            <a:r>
              <a:rPr lang="pt-BR" sz="2400" dirty="0" smtClean="0"/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Nestes países, o sistema é nacional, e custeado 100% pelo esfera federal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55776" y="332656"/>
            <a:ext cx="6191250" cy="519113"/>
          </a:xfrm>
          <a:prstGeom prst="rect">
            <a:avLst/>
          </a:prstGeom>
          <a:gradFill rotWithShape="1">
            <a:gsLst>
              <a:gs pos="0">
                <a:srgbClr val="767100"/>
              </a:gs>
              <a:gs pos="50000">
                <a:srgbClr val="FFF500"/>
              </a:gs>
              <a:gs pos="100000">
                <a:srgbClr val="7671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 dirty="0" smtClean="0">
                <a:latin typeface="Calibri" pitchFamily="34" charset="0"/>
              </a:rPr>
              <a:t>TESE DO NORDESTE PAI D’ÉGUA</a:t>
            </a:r>
            <a:endParaRPr lang="pt-BR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360</TotalTime>
  <Words>945</Words>
  <Application>Microsoft Office PowerPoint</Application>
  <PresentationFormat>Apresentação na tela (4:3)</PresentationFormat>
  <Paragraphs>183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Concurso</vt:lpstr>
      <vt:lpstr>DESAFIOS DA ORGANIZAÇÃO  DA SAÚDE NO NORDESTE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SÍNTESE TEMÁTICA DA REUNIÃO DOS PRESIDENTES DOS COSEMS NE. </vt:lpstr>
      <vt:lpstr>CONQUISTAS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Desafios do Sistema Nacional de Auditoria e as Perspectivas da Auditoria no Âmbito do Controle Interno do SUS: A Auditoria que queremos.</dc:title>
  <dc:creator>documentos</dc:creator>
  <cp:lastModifiedBy>Lucelia</cp:lastModifiedBy>
  <cp:revision>30</cp:revision>
  <dcterms:created xsi:type="dcterms:W3CDTF">2013-02-15T11:57:46Z</dcterms:created>
  <dcterms:modified xsi:type="dcterms:W3CDTF">2013-08-17T16:26:32Z</dcterms:modified>
</cp:coreProperties>
</file>